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54"/>
  </p:notesMasterIdLst>
  <p:sldIdLst>
    <p:sldId id="301" r:id="rId2"/>
    <p:sldId id="266" r:id="rId3"/>
    <p:sldId id="267" r:id="rId4"/>
    <p:sldId id="268" r:id="rId5"/>
    <p:sldId id="269" r:id="rId6"/>
    <p:sldId id="270" r:id="rId7"/>
    <p:sldId id="271" r:id="rId8"/>
    <p:sldId id="272" r:id="rId9"/>
    <p:sldId id="274" r:id="rId10"/>
    <p:sldId id="275" r:id="rId11"/>
    <p:sldId id="276" r:id="rId12"/>
    <p:sldId id="277" r:id="rId13"/>
    <p:sldId id="278" r:id="rId14"/>
    <p:sldId id="279" r:id="rId15"/>
    <p:sldId id="280"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5" r:id="rId29"/>
    <p:sldId id="296" r:id="rId30"/>
    <p:sldId id="297" r:id="rId31"/>
    <p:sldId id="298" r:id="rId32"/>
    <p:sldId id="299" r:id="rId33"/>
    <p:sldId id="304" r:id="rId34"/>
    <p:sldId id="305" r:id="rId35"/>
    <p:sldId id="306" r:id="rId36"/>
    <p:sldId id="307" r:id="rId37"/>
    <p:sldId id="308" r:id="rId38"/>
    <p:sldId id="309" r:id="rId39"/>
    <p:sldId id="310" r:id="rId40"/>
    <p:sldId id="311" r:id="rId41"/>
    <p:sldId id="256" r:id="rId42"/>
    <p:sldId id="258" r:id="rId43"/>
    <p:sldId id="259" r:id="rId44"/>
    <p:sldId id="262" r:id="rId45"/>
    <p:sldId id="300" r:id="rId46"/>
    <p:sldId id="264" r:id="rId47"/>
    <p:sldId id="260" r:id="rId48"/>
    <p:sldId id="303" r:id="rId49"/>
    <p:sldId id="281" r:id="rId50"/>
    <p:sldId id="294" r:id="rId51"/>
    <p:sldId id="313" r:id="rId52"/>
    <p:sldId id="261"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9351A-D986-DB4F-B029-880D6EE43131}" type="datetimeFigureOut">
              <a:rPr lang="en-US" smtClean="0"/>
              <a:t>10/7/12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55137-6F5F-D344-9758-C3AAF80FB4D5}" type="slidenum">
              <a:rPr lang="en-US" smtClean="0"/>
              <a:t>‹#›</a:t>
            </a:fld>
            <a:endParaRPr lang="en-US"/>
          </a:p>
        </p:txBody>
      </p:sp>
    </p:spTree>
    <p:extLst>
      <p:ext uri="{BB962C8B-B14F-4D97-AF65-F5344CB8AC3E}">
        <p14:creationId xmlns:p14="http://schemas.microsoft.com/office/powerpoint/2010/main" val="22172222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A2B230D9-91F9-084B-9864-546ABB6B07E2}" type="datetimeFigureOut">
              <a:rPr lang="en-US" smtClean="0"/>
              <a:t>10/7/12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7BDC-CBB4-884A-B2A4-DB0EEF09AC68}"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2B230D9-91F9-084B-9864-546ABB6B07E2}" type="datetimeFigureOut">
              <a:rPr lang="en-US" smtClean="0"/>
              <a:t>10/7/12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27BDC-CBB4-884A-B2A4-DB0EEF09AC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230D9-91F9-084B-9864-546ABB6B07E2}" type="datetimeFigureOut">
              <a:rPr lang="en-US" smtClean="0"/>
              <a:t>10/7/12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227BDC-CBB4-884A-B2A4-DB0EEF09AC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230D9-91F9-084B-9864-546ABB6B07E2}" type="datetimeFigureOut">
              <a:rPr lang="en-US" smtClean="0"/>
              <a:t>10/7/12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27BDC-CBB4-884A-B2A4-DB0EEF09AC6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B230D9-91F9-084B-9864-546ABB6B07E2}" type="datetimeFigureOut">
              <a:rPr lang="en-US" smtClean="0"/>
              <a:t>10/7/12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27BDC-CBB4-884A-B2A4-DB0EEF09AC68}"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B230D9-91F9-084B-9864-546ABB6B07E2}" type="datetimeFigureOut">
              <a:rPr lang="en-US" smtClean="0"/>
              <a:t>10/7/12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7BDC-CBB4-884A-B2A4-DB0EEF09AC6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B230D9-91F9-084B-9864-546ABB6B07E2}" type="datetimeFigureOut">
              <a:rPr lang="en-US" smtClean="0"/>
              <a:t>10/7/12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7BDC-CBB4-884A-B2A4-DB0EEF09AC6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96384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B230D9-91F9-084B-9864-546ABB6B07E2}" type="datetimeFigureOut">
              <a:rPr lang="en-US" smtClean="0"/>
              <a:t>10/7/12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7BDC-CBB4-884A-B2A4-DB0EEF09AC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A2B230D9-91F9-084B-9864-546ABB6B07E2}" type="datetimeFigureOut">
              <a:rPr lang="en-US" smtClean="0"/>
              <a:t>10/7/12</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CE227BDC-CBB4-884A-B2A4-DB0EEF09AC68}"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A2B230D9-91F9-084B-9864-546ABB6B07E2}" type="datetimeFigureOut">
              <a:rPr lang="en-US" smtClean="0"/>
              <a:t>10/7/12</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CE227BDC-CBB4-884A-B2A4-DB0EEF09AC6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B230D9-91F9-084B-9864-546ABB6B07E2}" type="datetimeFigureOut">
              <a:rPr lang="en-US" smtClean="0"/>
              <a:t>10/7/12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27BDC-CBB4-884A-B2A4-DB0EEF09AC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B230D9-91F9-084B-9864-546ABB6B07E2}" type="datetimeFigureOut">
              <a:rPr lang="en-US" smtClean="0"/>
              <a:t>10/7/12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27BDC-CBB4-884A-B2A4-DB0EEF09AC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B230D9-91F9-084B-9864-546ABB6B07E2}" type="datetimeFigureOut">
              <a:rPr lang="en-US" smtClean="0"/>
              <a:t>10/7/12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27BDC-CBB4-884A-B2A4-DB0EEF09AC68}"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B230D9-91F9-084B-9864-546ABB6B07E2}" type="datetimeFigureOut">
              <a:rPr lang="en-US" smtClean="0"/>
              <a:t>10/7/12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27BDC-CBB4-884A-B2A4-DB0EEF09AC68}"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2B230D9-91F9-084B-9864-546ABB6B07E2}" type="datetimeFigureOut">
              <a:rPr lang="en-US" smtClean="0"/>
              <a:t>10/7/12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27BDC-CBB4-884A-B2A4-DB0EEF09AC68}"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A2B230D9-91F9-084B-9864-546ABB6B07E2}" type="datetimeFigureOut">
              <a:rPr lang="en-US" smtClean="0"/>
              <a:t>10/7/12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CE227BDC-CBB4-884A-B2A4-DB0EEF09AC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locksmithing.wordpress.com/tag/full-disclosure/" TargetMode="External"/><Relationship Id="rId4" Type="http://schemas.openxmlformats.org/officeDocument/2006/relationships/hyperlink" Target="http://en.wikipedia.org/wiki/MBTA_vs._Anderson" TargetMode="External"/><Relationship Id="rId5" Type="http://schemas.openxmlformats.org/officeDocument/2006/relationships/hyperlink" Target="http://www.cert.org/kb/vul_disclosure.html" TargetMode="External"/><Relationship Id="rId6" Type="http://schemas.openxmlformats.org/officeDocument/2006/relationships/hyperlink" Target="http://4taut.co.cc/page/5/" TargetMode="External"/><Relationship Id="rId1" Type="http://schemas.openxmlformats.org/officeDocument/2006/relationships/slideLayout" Target="../slideLayouts/slideLayout2.xml"/><Relationship Id="rId2" Type="http://schemas.openxmlformats.org/officeDocument/2006/relationships/hyperlink" Target="http://en.wikipedia.org/wiki/Full_disclosu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Google_bomb" TargetMode="External"/><Relationship Id="rId4" Type="http://schemas.openxmlformats.org/officeDocument/2006/relationships/hyperlink" Target="http://www.free-seo-news.com/newsletter249.htm" TargetMode="External"/><Relationship Id="rId5" Type="http://schemas.openxmlformats.org/officeDocument/2006/relationships/hyperlink" Target="http://en.wikipedia.org/wiki/Computer_worm" TargetMode="External"/><Relationship Id="rId6" Type="http://schemas.openxmlformats.org/officeDocument/2006/relationships/hyperlink" Target="http://en.wikipedia.org/wiki/Computer_virus" TargetMode="External"/><Relationship Id="rId7" Type="http://schemas.openxmlformats.org/officeDocument/2006/relationships/hyperlink" Target="http://www.webopedia.com/DidYouKnow/Internet/2004/virus.asp" TargetMode="External"/><Relationship Id="rId8" Type="http://schemas.openxmlformats.org/officeDocument/2006/relationships/hyperlink" Target="http://wiki.answers.com/Q/What_kind_of_damages_do_computer_viruses_do_to_your_computer" TargetMode="External"/><Relationship Id="rId1" Type="http://schemas.openxmlformats.org/officeDocument/2006/relationships/slideLayout" Target="../slideLayouts/slideLayout2.xml"/><Relationship Id="rId2" Type="http://schemas.openxmlformats.org/officeDocument/2006/relationships/hyperlink" Target="http://google.about.com/od/socialtoolsfromgoogle/a/googlebombatcl.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eb2.sys-con.com/node/640237" TargetMode="External"/><Relationship Id="rId4" Type="http://schemas.openxmlformats.org/officeDocument/2006/relationships/hyperlink" Target="http://www.infoworld.com/d/security-central/gartner-seven-cloud-computing-security-risks-853?page=0,0" TargetMode="External"/><Relationship Id="rId5" Type="http://schemas.openxmlformats.org/officeDocument/2006/relationships/hyperlink" Target="http://www.informationweek.com/security/attacks/6-worst-data-breaches-of-2011/232301079" TargetMode="External"/><Relationship Id="rId1" Type="http://schemas.openxmlformats.org/officeDocument/2006/relationships/slideLayout" Target="../slideLayouts/slideLayout2.xml"/><Relationship Id="rId2" Type="http://schemas.openxmlformats.org/officeDocument/2006/relationships/hyperlink" Target="http://en.wikipedia.org/wiki/Cloud_computin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0"/>
            <a:ext cx="5724862" cy="1846961"/>
          </a:xfrm>
        </p:spPr>
        <p:txBody>
          <a:bodyPr/>
          <a:lstStyle/>
          <a:p>
            <a:r>
              <a:rPr lang="en-US" dirty="0"/>
              <a:t>Cyber security</a:t>
            </a:r>
          </a:p>
        </p:txBody>
      </p:sp>
      <p:sp>
        <p:nvSpPr>
          <p:cNvPr id="3" name="Subtitle 2"/>
          <p:cNvSpPr>
            <a:spLocks noGrp="1"/>
          </p:cNvSpPr>
          <p:nvPr>
            <p:ph type="subTitle" idx="1"/>
          </p:nvPr>
        </p:nvSpPr>
        <p:spPr>
          <a:xfrm>
            <a:off x="1709569" y="2183786"/>
            <a:ext cx="5724862" cy="1007200"/>
          </a:xfrm>
        </p:spPr>
        <p:txBody>
          <a:bodyPr>
            <a:noAutofit/>
          </a:bodyPr>
          <a:lstStyle/>
          <a:p>
            <a:r>
              <a:rPr lang="en-US" dirty="0"/>
              <a:t>Alexander Holguin</a:t>
            </a:r>
          </a:p>
          <a:p>
            <a:r>
              <a:rPr lang="en-US" dirty="0"/>
              <a:t>Michelle Hernandez</a:t>
            </a:r>
          </a:p>
          <a:p>
            <a:r>
              <a:rPr lang="en-US" dirty="0"/>
              <a:t>Dallas Grantham</a:t>
            </a:r>
          </a:p>
          <a:p>
            <a:r>
              <a:rPr lang="en-US" dirty="0"/>
              <a:t>Lauren Griffith</a:t>
            </a:r>
          </a:p>
          <a:p>
            <a:r>
              <a:rPr lang="en-US" dirty="0"/>
              <a:t>Cody Jones</a:t>
            </a:r>
          </a:p>
          <a:p>
            <a:r>
              <a:rPr lang="en-US" dirty="0" smtClean="0"/>
              <a:t>Jason Kim</a:t>
            </a:r>
            <a:endParaRPr lang="en-US" dirty="0"/>
          </a:p>
          <a:p>
            <a:r>
              <a:rPr lang="en-US" dirty="0" err="1"/>
              <a:t>Quy</a:t>
            </a:r>
            <a:r>
              <a:rPr lang="en-US" dirty="0"/>
              <a:t> Huynh</a:t>
            </a:r>
          </a:p>
        </p:txBody>
      </p:sp>
    </p:spTree>
    <p:extLst>
      <p:ext uri="{BB962C8B-B14F-4D97-AF65-F5344CB8AC3E}">
        <p14:creationId xmlns:p14="http://schemas.microsoft.com/office/powerpoint/2010/main" val="2762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pPr marL="0" indent="0">
              <a:buNone/>
            </a:pPr>
            <a:r>
              <a:rPr lang="en-US" b="1" dirty="0" smtClean="0"/>
              <a:t>“Full disclosure</a:t>
            </a:r>
            <a:r>
              <a:rPr lang="en-US" dirty="0" smtClean="0"/>
              <a:t> requires that full details of a security vulnerability are disclosed to the public, including details of the vulnerability and how to detect and exploit it.”</a:t>
            </a:r>
          </a:p>
          <a:p>
            <a:pPr marL="0" indent="0">
              <a:buNone/>
            </a:pPr>
            <a:endParaRPr lang="en-US" dirty="0"/>
          </a:p>
        </p:txBody>
      </p:sp>
    </p:spTree>
    <p:extLst>
      <p:ext uri="{BB962C8B-B14F-4D97-AF65-F5344CB8AC3E}">
        <p14:creationId xmlns:p14="http://schemas.microsoft.com/office/powerpoint/2010/main" val="205557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r>
              <a:rPr lang="en-US" dirty="0" smtClean="0"/>
              <a:t>First issue of full disclosure was involving </a:t>
            </a:r>
            <a:r>
              <a:rPr lang="en-US" dirty="0" err="1" smtClean="0"/>
              <a:t>locksmithing</a:t>
            </a:r>
            <a:r>
              <a:rPr lang="en-US" dirty="0" smtClean="0"/>
              <a:t> in the 19</a:t>
            </a:r>
            <a:r>
              <a:rPr lang="en-US" baseline="30000" dirty="0" smtClean="0"/>
              <a:t>th</a:t>
            </a:r>
            <a:r>
              <a:rPr lang="en-US" dirty="0" smtClean="0"/>
              <a:t> century</a:t>
            </a:r>
          </a:p>
          <a:p>
            <a:r>
              <a:rPr lang="en-US" dirty="0" smtClean="0"/>
              <a:t>The issue was whether locksmiths should disclose all the information about the lock they manufacture or not</a:t>
            </a:r>
          </a:p>
          <a:p>
            <a:r>
              <a:rPr lang="en-US" dirty="0" smtClean="0"/>
              <a:t>Primarily oriented to one thing, the loopholes in the locks that locksmith create</a:t>
            </a:r>
          </a:p>
          <a:p>
            <a:r>
              <a:rPr lang="en-US" dirty="0" smtClean="0"/>
              <a:t>Should the customer be disclosed this when buying the locks or should it be kept a secret?</a:t>
            </a:r>
          </a:p>
          <a:p>
            <a:endParaRPr lang="en-US" dirty="0"/>
          </a:p>
        </p:txBody>
      </p:sp>
      <p:pic>
        <p:nvPicPr>
          <p:cNvPr id="1026" name="Picture 2" descr="C:\Users\Michelle\AppData\Local\Microsoft\Windows\Temporary Internet Files\Content.IE5\135RL7LO\MP9004049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309" y="0"/>
            <a:ext cx="224027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AppData\Local\Microsoft\Windows\Temporary Internet Files\Content.IE5\135RL7LO\MP9004049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12" y="0"/>
            <a:ext cx="224027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8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Early 1990s</a:t>
            </a:r>
            <a:endParaRPr lang="en-US" dirty="0"/>
          </a:p>
        </p:txBody>
      </p:sp>
      <p:sp>
        <p:nvSpPr>
          <p:cNvPr id="3" name="Content Placeholder 2"/>
          <p:cNvSpPr>
            <a:spLocks noGrp="1"/>
          </p:cNvSpPr>
          <p:nvPr>
            <p:ph idx="1"/>
          </p:nvPr>
        </p:nvSpPr>
        <p:spPr/>
        <p:txBody>
          <a:bodyPr/>
          <a:lstStyle/>
          <a:p>
            <a:r>
              <a:rPr lang="en-US" dirty="0" smtClean="0"/>
              <a:t>Debate on dissatisfaction at method employed by internet security infrastructure</a:t>
            </a:r>
          </a:p>
          <a:p>
            <a:r>
              <a:rPr lang="en-US" dirty="0" smtClean="0"/>
              <a:t>Software security were reported to CERT/CC </a:t>
            </a:r>
          </a:p>
          <a:p>
            <a:r>
              <a:rPr lang="en-US" dirty="0" smtClean="0"/>
              <a:t>CERT/CC would inform the vendor of the software</a:t>
            </a:r>
          </a:p>
          <a:p>
            <a:r>
              <a:rPr lang="en-US" dirty="0" smtClean="0"/>
              <a:t>Public disclosure would not take place until the vendor had prepared a patch to fix it</a:t>
            </a:r>
          </a:p>
          <a:p>
            <a:endParaRPr lang="en-US" dirty="0"/>
          </a:p>
        </p:txBody>
      </p:sp>
      <p:pic>
        <p:nvPicPr>
          <p:cNvPr id="2050" name="Picture 2" descr="https://encrypted-tbn1.gstatic.com/images?q=tbn:ANd9GcREsDIgUQCazja-RmjcSugRGfYfIw7CmfygwuwbOreVlR6seNP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1000"/>
            <a:ext cx="1657350" cy="7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3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Since disclosures were private, some vendors took years to produce a fix or never produced a fix at all</a:t>
            </a:r>
          </a:p>
          <a:p>
            <a:r>
              <a:rPr lang="en-US" dirty="0" smtClean="0"/>
              <a:t>Vulnerabilities were actively exploited by hackers</a:t>
            </a:r>
          </a:p>
          <a:p>
            <a:endParaRPr lang="en-US" dirty="0" smtClean="0"/>
          </a:p>
          <a:p>
            <a:endParaRPr lang="en-US" dirty="0"/>
          </a:p>
        </p:txBody>
      </p:sp>
      <p:pic>
        <p:nvPicPr>
          <p:cNvPr id="3074" name="Picture 2" descr="https://encrypted-tbn1.gstatic.com/images?q=tbn:ANd9GcTdoqIAQ2l0Y08ZXSGXzZFGhc7cI-YCo-EKhuimCII-RORNm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741" y="4114800"/>
            <a:ext cx="3441526" cy="228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60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a:t>
            </a:r>
            <a:endParaRPr lang="en-US" dirty="0"/>
          </a:p>
        </p:txBody>
      </p:sp>
      <p:sp>
        <p:nvSpPr>
          <p:cNvPr id="3" name="Content Placeholder 2"/>
          <p:cNvSpPr>
            <a:spLocks noGrp="1"/>
          </p:cNvSpPr>
          <p:nvPr>
            <p:ph idx="1"/>
          </p:nvPr>
        </p:nvSpPr>
        <p:spPr/>
        <p:txBody>
          <a:bodyPr>
            <a:normAutofit lnSpcReduction="10000"/>
          </a:bodyPr>
          <a:lstStyle/>
          <a:p>
            <a:r>
              <a:rPr lang="en-US" dirty="0" smtClean="0"/>
              <a:t>Full disclosure include code or executable tools exploit the vulnerabilities</a:t>
            </a:r>
          </a:p>
          <a:p>
            <a:r>
              <a:rPr lang="en-US" dirty="0" smtClean="0"/>
              <a:t>Argument against disclosure is that it provides complete details or tools to malicious attackers (black hats and script kiddies)</a:t>
            </a:r>
          </a:p>
          <a:p>
            <a:r>
              <a:rPr lang="en-US" dirty="0" smtClean="0"/>
              <a:t>But, the argument assumes that without disclosure such tools and attacks would not occur</a:t>
            </a:r>
          </a:p>
          <a:p>
            <a:r>
              <a:rPr lang="en-US" dirty="0" smtClean="0"/>
              <a:t>Advantage of disclosure is that white hats would use the information and that the vulnerability will be detected and patched more quickly.</a:t>
            </a:r>
          </a:p>
          <a:p>
            <a:endParaRPr lang="en-US" dirty="0"/>
          </a:p>
        </p:txBody>
      </p:sp>
    </p:spTree>
    <p:extLst>
      <p:ext uri="{BB962C8B-B14F-4D97-AF65-F5344CB8AC3E}">
        <p14:creationId xmlns:p14="http://schemas.microsoft.com/office/powerpoint/2010/main" val="294286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of Full Disclosure</a:t>
            </a:r>
            <a:endParaRPr lang="en-US" dirty="0"/>
          </a:p>
        </p:txBody>
      </p:sp>
      <p:sp>
        <p:nvSpPr>
          <p:cNvPr id="3" name="Content Placeholder 2"/>
          <p:cNvSpPr>
            <a:spLocks noGrp="1"/>
          </p:cNvSpPr>
          <p:nvPr>
            <p:ph idx="1"/>
          </p:nvPr>
        </p:nvSpPr>
        <p:spPr/>
        <p:txBody>
          <a:bodyPr>
            <a:normAutofit/>
          </a:bodyPr>
          <a:lstStyle/>
          <a:p>
            <a:r>
              <a:rPr lang="en-US" dirty="0" smtClean="0"/>
              <a:t>Massachusetts Bay Transportation Authority (MBTA) v. Anderson (2008)</a:t>
            </a:r>
          </a:p>
          <a:p>
            <a:r>
              <a:rPr lang="en-US" dirty="0" smtClean="0"/>
              <a:t>Case was to prevent three Massachusetts Institute of Technology (MIT) students from publicly presenting a security vulnerability they discovers MBTA’s Charlie Card automated fare collection system</a:t>
            </a:r>
          </a:p>
          <a:p>
            <a:r>
              <a:rPr lang="en-US" dirty="0" smtClean="0"/>
              <a:t>Judge granted the students the right to discuss and present their findings.</a:t>
            </a:r>
          </a:p>
          <a:p>
            <a:endParaRPr lang="en-US" dirty="0"/>
          </a:p>
        </p:txBody>
      </p:sp>
    </p:spTree>
    <p:extLst>
      <p:ext uri="{BB962C8B-B14F-4D97-AF65-F5344CB8AC3E}">
        <p14:creationId xmlns:p14="http://schemas.microsoft.com/office/powerpoint/2010/main" val="3338683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discussion question</a:t>
            </a:r>
            <a:endParaRPr lang="en-US" dirty="0"/>
          </a:p>
        </p:txBody>
      </p:sp>
      <p:sp>
        <p:nvSpPr>
          <p:cNvPr id="3" name="Content Placeholder 2"/>
          <p:cNvSpPr>
            <a:spLocks noGrp="1"/>
          </p:cNvSpPr>
          <p:nvPr>
            <p:ph idx="1"/>
          </p:nvPr>
        </p:nvSpPr>
        <p:spPr/>
        <p:txBody>
          <a:bodyPr/>
          <a:lstStyle/>
          <a:p>
            <a:r>
              <a:rPr lang="en-US" dirty="0" smtClean="0"/>
              <a:t>Is it ethical for a vendor to know that there is a vulnerability in their product and not inform the customer about it? </a:t>
            </a:r>
          </a:p>
          <a:p>
            <a:pPr marL="0" indent="0">
              <a:buNone/>
            </a:pPr>
            <a:endParaRPr lang="en-US" dirty="0" smtClean="0"/>
          </a:p>
        </p:txBody>
      </p:sp>
    </p:spTree>
    <p:extLst>
      <p:ext uri="{BB962C8B-B14F-4D97-AF65-F5344CB8AC3E}">
        <p14:creationId xmlns:p14="http://schemas.microsoft.com/office/powerpoint/2010/main" val="658724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971389"/>
            <a:ext cx="5724862" cy="1846961"/>
          </a:xfrm>
        </p:spPr>
        <p:txBody>
          <a:bodyPr/>
          <a:lstStyle/>
          <a:p>
            <a:r>
              <a:rPr lang="en-US" sz="5400" dirty="0" smtClean="0"/>
              <a:t>Security</a:t>
            </a:r>
            <a:endParaRPr lang="en-US" sz="5400" dirty="0"/>
          </a:p>
        </p:txBody>
      </p:sp>
      <p:sp>
        <p:nvSpPr>
          <p:cNvPr id="3" name="Subtitle 2"/>
          <p:cNvSpPr>
            <a:spLocks noGrp="1"/>
          </p:cNvSpPr>
          <p:nvPr>
            <p:ph type="subTitle" idx="1"/>
          </p:nvPr>
        </p:nvSpPr>
        <p:spPr/>
        <p:txBody>
          <a:bodyPr/>
          <a:lstStyle/>
          <a:p>
            <a:r>
              <a:rPr lang="en-US" dirty="0" smtClean="0"/>
              <a:t>By Dallas Grantham</a:t>
            </a:r>
            <a:endParaRPr lang="en-US" dirty="0"/>
          </a:p>
        </p:txBody>
      </p:sp>
    </p:spTree>
    <p:extLst>
      <p:ext uri="{BB962C8B-B14F-4D97-AF65-F5344CB8AC3E}">
        <p14:creationId xmlns:p14="http://schemas.microsoft.com/office/powerpoint/2010/main" val="2208781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979"/>
            <a:ext cx="9144000" cy="1143000"/>
          </a:xfrm>
        </p:spPr>
        <p:txBody>
          <a:bodyPr>
            <a:noAutofit/>
          </a:bodyPr>
          <a:lstStyle/>
          <a:p>
            <a:r>
              <a:rPr lang="en-US" sz="4400" dirty="0" smtClean="0"/>
              <a:t>Prevent Malware:</a:t>
            </a:r>
            <a:br>
              <a:rPr lang="en-US" sz="4400" dirty="0" smtClean="0"/>
            </a:br>
            <a:r>
              <a:rPr lang="en-US" sz="4400" dirty="0" smtClean="0"/>
              <a:t>Spyware, </a:t>
            </a:r>
            <a:r>
              <a:rPr lang="en-US" sz="4400" dirty="0" err="1" smtClean="0"/>
              <a:t>Scareware</a:t>
            </a:r>
            <a:r>
              <a:rPr lang="en-US" sz="4400" dirty="0" smtClean="0"/>
              <a:t>, Trojans, Worms, and Viruses</a:t>
            </a:r>
            <a:endParaRPr lang="en-US" sz="4400"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They</a:t>
            </a:r>
          </a:p>
          <a:p>
            <a:r>
              <a:rPr lang="en-US" dirty="0" smtClean="0"/>
              <a:t>Invades your privacy</a:t>
            </a:r>
          </a:p>
          <a:p>
            <a:r>
              <a:rPr lang="en-US" dirty="0" smtClean="0"/>
              <a:t>Steal your information</a:t>
            </a:r>
          </a:p>
          <a:p>
            <a:r>
              <a:rPr lang="en-US" dirty="0" smtClean="0"/>
              <a:t>Bombard  you with pop-up windows</a:t>
            </a:r>
          </a:p>
          <a:p>
            <a:r>
              <a:rPr lang="en-US" dirty="0" smtClean="0"/>
              <a:t>Slow down your computer</a:t>
            </a:r>
          </a:p>
          <a:p>
            <a:r>
              <a:rPr lang="en-US" dirty="0" smtClean="0"/>
              <a:t>Crash your computer</a:t>
            </a:r>
            <a:endParaRPr lang="en-US" dirty="0"/>
          </a:p>
        </p:txBody>
      </p:sp>
    </p:spTree>
    <p:extLst>
      <p:ext uri="{BB962C8B-B14F-4D97-AF65-F5344CB8AC3E}">
        <p14:creationId xmlns:p14="http://schemas.microsoft.com/office/powerpoint/2010/main" val="1567126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You Can Take</a:t>
            </a:r>
            <a:endParaRPr lang="en-US" dirty="0"/>
          </a:p>
        </p:txBody>
      </p:sp>
      <p:sp>
        <p:nvSpPr>
          <p:cNvPr id="3" name="Content Placeholder 2"/>
          <p:cNvSpPr>
            <a:spLocks noGrp="1"/>
          </p:cNvSpPr>
          <p:nvPr>
            <p:ph idx="1"/>
          </p:nvPr>
        </p:nvSpPr>
        <p:spPr/>
        <p:txBody>
          <a:bodyPr/>
          <a:lstStyle/>
          <a:p>
            <a:pPr marL="514350" indent="-514350"/>
            <a:r>
              <a:rPr lang="en-US" dirty="0" smtClean="0"/>
              <a:t>Use a firewall</a:t>
            </a:r>
          </a:p>
          <a:p>
            <a:pPr marL="914400" lvl="1" indent="-514350"/>
            <a:r>
              <a:rPr lang="en-US" dirty="0" smtClean="0"/>
              <a:t>Most malware and other unwanted software come bundled with other programs or from websites, or even placed remotely by hackers. </a:t>
            </a:r>
            <a:r>
              <a:rPr lang="en-US" dirty="0"/>
              <a:t> </a:t>
            </a:r>
            <a:r>
              <a:rPr lang="en-US" dirty="0" smtClean="0"/>
              <a:t>Firewalls can help catch them before they do harm</a:t>
            </a:r>
          </a:p>
          <a:p>
            <a:pPr marL="514350" indent="-514350">
              <a:buNone/>
            </a:pPr>
            <a:endParaRPr lang="en-US" dirty="0"/>
          </a:p>
        </p:txBody>
      </p:sp>
    </p:spTree>
    <p:extLst>
      <p:ext uri="{BB962C8B-B14F-4D97-AF65-F5344CB8AC3E}">
        <p14:creationId xmlns:p14="http://schemas.microsoft.com/office/powerpoint/2010/main" val="400711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1005711"/>
            <a:ext cx="5724862" cy="1846961"/>
          </a:xfrm>
        </p:spPr>
        <p:txBody>
          <a:bodyPr/>
          <a:lstStyle/>
          <a:p>
            <a:r>
              <a:rPr lang="en-US" sz="5400" dirty="0" smtClean="0"/>
              <a:t>Spyware Intrusion</a:t>
            </a:r>
            <a:endParaRPr lang="en-US" sz="5400" dirty="0"/>
          </a:p>
        </p:txBody>
      </p:sp>
      <p:sp>
        <p:nvSpPr>
          <p:cNvPr id="3" name="Subtitle 2"/>
          <p:cNvSpPr>
            <a:spLocks noGrp="1"/>
          </p:cNvSpPr>
          <p:nvPr>
            <p:ph type="subTitle" idx="1"/>
          </p:nvPr>
        </p:nvSpPr>
        <p:spPr/>
        <p:txBody>
          <a:bodyPr/>
          <a:lstStyle/>
          <a:p>
            <a:r>
              <a:rPr lang="en-US" dirty="0" smtClean="0"/>
              <a:t>By Alexander Holguin</a:t>
            </a:r>
            <a:endParaRPr lang="en-US" dirty="0"/>
          </a:p>
        </p:txBody>
      </p:sp>
    </p:spTree>
    <p:extLst>
      <p:ext uri="{BB962C8B-B14F-4D97-AF65-F5344CB8AC3E}">
        <p14:creationId xmlns:p14="http://schemas.microsoft.com/office/powerpoint/2010/main" val="223118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You Can Take</a:t>
            </a:r>
            <a:endParaRPr lang="en-US" dirty="0"/>
          </a:p>
        </p:txBody>
      </p:sp>
      <p:sp>
        <p:nvSpPr>
          <p:cNvPr id="3" name="Content Placeholder 2"/>
          <p:cNvSpPr>
            <a:spLocks noGrp="1"/>
          </p:cNvSpPr>
          <p:nvPr>
            <p:ph idx="1"/>
          </p:nvPr>
        </p:nvSpPr>
        <p:spPr/>
        <p:txBody>
          <a:bodyPr/>
          <a:lstStyle/>
          <a:p>
            <a:pPr marL="514350" indent="-514350"/>
            <a:r>
              <a:rPr lang="en-US" dirty="0" smtClean="0"/>
              <a:t>Update your software</a:t>
            </a:r>
          </a:p>
          <a:p>
            <a:pPr marL="914400" lvl="1" indent="-514350"/>
            <a:r>
              <a:rPr lang="en-US" sz="2800" dirty="0" smtClean="0"/>
              <a:t>Download and install the latest critical and security updates for all your software to patch up any known exploits</a:t>
            </a:r>
          </a:p>
        </p:txBody>
      </p:sp>
    </p:spTree>
    <p:extLst>
      <p:ext uri="{BB962C8B-B14F-4D97-AF65-F5344CB8AC3E}">
        <p14:creationId xmlns:p14="http://schemas.microsoft.com/office/powerpoint/2010/main" val="101549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You Can Take</a:t>
            </a:r>
            <a:endParaRPr lang="en-US" dirty="0"/>
          </a:p>
        </p:txBody>
      </p:sp>
      <p:sp>
        <p:nvSpPr>
          <p:cNvPr id="3" name="Content Placeholder 2"/>
          <p:cNvSpPr>
            <a:spLocks noGrp="1"/>
          </p:cNvSpPr>
          <p:nvPr>
            <p:ph idx="1"/>
          </p:nvPr>
        </p:nvSpPr>
        <p:spPr/>
        <p:txBody>
          <a:bodyPr/>
          <a:lstStyle/>
          <a:p>
            <a:r>
              <a:rPr lang="en-US" dirty="0" smtClean="0"/>
              <a:t>Download and Install Protection</a:t>
            </a:r>
          </a:p>
          <a:p>
            <a:pPr lvl="1"/>
            <a:r>
              <a:rPr lang="en-US" dirty="0" err="1" smtClean="0"/>
              <a:t>Spybot</a:t>
            </a:r>
            <a:r>
              <a:rPr lang="en-US" dirty="0" smtClean="0"/>
              <a:t> Search and Destroy</a:t>
            </a:r>
          </a:p>
          <a:p>
            <a:pPr lvl="1"/>
            <a:r>
              <a:rPr lang="en-US" dirty="0" err="1" smtClean="0"/>
              <a:t>Malwarebytes</a:t>
            </a:r>
            <a:r>
              <a:rPr lang="en-US" dirty="0" smtClean="0"/>
              <a:t> Anti-Malware</a:t>
            </a:r>
          </a:p>
          <a:p>
            <a:pPr lvl="1"/>
            <a:r>
              <a:rPr lang="en-US" dirty="0" smtClean="0"/>
              <a:t>Windows Security Essentials</a:t>
            </a:r>
          </a:p>
          <a:p>
            <a:pPr lvl="1"/>
            <a:endParaRPr lang="en-US" dirty="0"/>
          </a:p>
        </p:txBody>
      </p:sp>
    </p:spTree>
    <p:extLst>
      <p:ext uri="{BB962C8B-B14F-4D97-AF65-F5344CB8AC3E}">
        <p14:creationId xmlns:p14="http://schemas.microsoft.com/office/powerpoint/2010/main" val="38151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You Can Take</a:t>
            </a:r>
            <a:endParaRPr lang="en-US" dirty="0"/>
          </a:p>
        </p:txBody>
      </p:sp>
      <p:sp>
        <p:nvSpPr>
          <p:cNvPr id="3" name="Content Placeholder 2"/>
          <p:cNvSpPr>
            <a:spLocks noGrp="1"/>
          </p:cNvSpPr>
          <p:nvPr>
            <p:ph idx="1"/>
          </p:nvPr>
        </p:nvSpPr>
        <p:spPr/>
        <p:txBody>
          <a:bodyPr/>
          <a:lstStyle/>
          <a:p>
            <a:r>
              <a:rPr lang="en-US" dirty="0" smtClean="0"/>
              <a:t>Don’t download it in the first place</a:t>
            </a:r>
          </a:p>
          <a:p>
            <a:pPr lvl="1"/>
            <a:r>
              <a:rPr lang="en-US" dirty="0" smtClean="0"/>
              <a:t>Only download from websites you trust</a:t>
            </a:r>
          </a:p>
          <a:p>
            <a:pPr lvl="1"/>
            <a:r>
              <a:rPr lang="en-US" dirty="0" smtClean="0"/>
              <a:t>Do a search if you’re not sure you can trust a program</a:t>
            </a:r>
          </a:p>
          <a:p>
            <a:pPr lvl="1"/>
            <a:r>
              <a:rPr lang="en-US" dirty="0" smtClean="0"/>
              <a:t>Never click “Agree” or “OK” to close a window, click the red “x” in the corner or hit ALT + F4</a:t>
            </a:r>
          </a:p>
          <a:p>
            <a:pPr lvl="1"/>
            <a:r>
              <a:rPr lang="en-US" dirty="0" smtClean="0"/>
              <a:t>Watch out for free music and movie file-sharing programs</a:t>
            </a:r>
          </a:p>
          <a:p>
            <a:pPr lvl="1"/>
            <a:r>
              <a:rPr lang="en-US" dirty="0" smtClean="0"/>
              <a:t>Stay away from those bad sites</a:t>
            </a:r>
          </a:p>
          <a:p>
            <a:pPr lvl="1"/>
            <a:endParaRPr lang="en-US" dirty="0" smtClean="0"/>
          </a:p>
        </p:txBody>
      </p:sp>
    </p:spTree>
    <p:extLst>
      <p:ext uri="{BB962C8B-B14F-4D97-AF65-F5344CB8AC3E}">
        <p14:creationId xmlns:p14="http://schemas.microsoft.com/office/powerpoint/2010/main" val="109069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971390"/>
            <a:ext cx="5724862" cy="1846961"/>
          </a:xfrm>
        </p:spPr>
        <p:txBody>
          <a:bodyPr/>
          <a:lstStyle/>
          <a:p>
            <a:r>
              <a:rPr lang="en-US" sz="5400" dirty="0" smtClean="0"/>
              <a:t>Google Bombing</a:t>
            </a:r>
            <a:endParaRPr lang="en-US" sz="5400" dirty="0"/>
          </a:p>
        </p:txBody>
      </p:sp>
      <p:sp>
        <p:nvSpPr>
          <p:cNvPr id="3" name="Subtitle 2"/>
          <p:cNvSpPr>
            <a:spLocks noGrp="1"/>
          </p:cNvSpPr>
          <p:nvPr>
            <p:ph type="subTitle" idx="1"/>
          </p:nvPr>
        </p:nvSpPr>
        <p:spPr/>
        <p:txBody>
          <a:bodyPr/>
          <a:lstStyle/>
          <a:p>
            <a:r>
              <a:rPr lang="en-US" dirty="0" smtClean="0"/>
              <a:t>By Lauren Griffith</a:t>
            </a:r>
            <a:endParaRPr lang="en-US" dirty="0"/>
          </a:p>
        </p:txBody>
      </p:sp>
    </p:spTree>
    <p:extLst>
      <p:ext uri="{BB962C8B-B14F-4D97-AF65-F5344CB8AC3E}">
        <p14:creationId xmlns:p14="http://schemas.microsoft.com/office/powerpoint/2010/main" val="213563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49" y="314979"/>
            <a:ext cx="7920111" cy="1143000"/>
          </a:xfrm>
        </p:spPr>
        <p:txBody>
          <a:bodyPr/>
          <a:lstStyle/>
          <a:p>
            <a:r>
              <a:rPr lang="en-US" dirty="0" smtClean="0"/>
              <a:t>What is Google Bombing?</a:t>
            </a:r>
            <a:endParaRPr lang="en-US" dirty="0"/>
          </a:p>
        </p:txBody>
      </p:sp>
      <p:sp>
        <p:nvSpPr>
          <p:cNvPr id="3" name="Content Placeholder 2"/>
          <p:cNvSpPr>
            <a:spLocks noGrp="1"/>
          </p:cNvSpPr>
          <p:nvPr>
            <p:ph idx="1"/>
          </p:nvPr>
        </p:nvSpPr>
        <p:spPr/>
        <p:txBody>
          <a:bodyPr/>
          <a:lstStyle/>
          <a:p>
            <a:r>
              <a:rPr lang="en-US" dirty="0" smtClean="0"/>
              <a:t>Efforts to link to a site by a key phrase resulting in artificially elevating a website</a:t>
            </a:r>
          </a:p>
          <a:p>
            <a:r>
              <a:rPr lang="en-US" dirty="0" smtClean="0"/>
              <a:t>Key phrases are not actually located on the website itself </a:t>
            </a:r>
          </a:p>
          <a:p>
            <a:r>
              <a:rPr lang="en-US" dirty="0" smtClean="0"/>
              <a:t>Goal is to make the desired website the number one result when the key phrase is searched </a:t>
            </a:r>
          </a:p>
          <a:p>
            <a:endParaRPr lang="en-US" dirty="0" smtClean="0"/>
          </a:p>
          <a:p>
            <a:endParaRPr lang="en-US" dirty="0" smtClean="0"/>
          </a:p>
        </p:txBody>
      </p:sp>
    </p:spTree>
    <p:extLst>
      <p:ext uri="{BB962C8B-B14F-4D97-AF65-F5344CB8AC3E}">
        <p14:creationId xmlns:p14="http://schemas.microsoft.com/office/powerpoint/2010/main" val="176152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Politically motivated</a:t>
            </a:r>
          </a:p>
          <a:p>
            <a:r>
              <a:rPr lang="en-US" dirty="0" smtClean="0"/>
              <a:t>Pranks</a:t>
            </a:r>
          </a:p>
          <a:p>
            <a:r>
              <a:rPr lang="en-US" dirty="0" smtClean="0"/>
              <a:t>Self Promotions</a:t>
            </a:r>
          </a:p>
          <a:p>
            <a:r>
              <a:rPr lang="en-US" dirty="0" smtClean="0"/>
              <a:t>Competitions </a:t>
            </a:r>
            <a:endParaRPr lang="en-US" dirty="0"/>
          </a:p>
        </p:txBody>
      </p:sp>
      <p:pic>
        <p:nvPicPr>
          <p:cNvPr id="2050" name="Picture 2" descr="http://t3.gstatic.com/images?q=tbn:ANd9GcRixY7mOsEzyPHz4TavuXzgghuz40hQVXKGBfrNsUTRRoZoW3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81400"/>
            <a:ext cx="3251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21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Known 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t>First case of Google Bombing:</a:t>
            </a:r>
          </a:p>
          <a:p>
            <a:pPr lvl="1"/>
            <a:r>
              <a:rPr lang="en-US" dirty="0" smtClean="0"/>
              <a:t>Adam Mathes  gave instructions to create the hyperlink , “talentless hack”, to his friends website</a:t>
            </a:r>
          </a:p>
          <a:p>
            <a:r>
              <a:rPr lang="en-US" dirty="0" smtClean="0"/>
              <a:t>Political :</a:t>
            </a:r>
          </a:p>
          <a:p>
            <a:pPr lvl="1"/>
            <a:r>
              <a:rPr lang="en-US" dirty="0" smtClean="0"/>
              <a:t>The phrase “miserable failure”   was bombed to make George W Bush’s biography the top result</a:t>
            </a:r>
          </a:p>
          <a:p>
            <a:r>
              <a:rPr lang="en-US" dirty="0" smtClean="0"/>
              <a:t>Comical:</a:t>
            </a:r>
          </a:p>
          <a:p>
            <a:pPr lvl="1"/>
            <a:r>
              <a:rPr lang="en-US" dirty="0" smtClean="0"/>
              <a:t>The phrase “find Chuck Norris”  top result is a fake Google results page that say, “Google won’t search Chuck Norris because it knows you don’t find Chuck Norris, he finds you”</a:t>
            </a:r>
          </a:p>
          <a:p>
            <a:pPr lvl="1"/>
            <a:endParaRPr lang="en-US" dirty="0"/>
          </a:p>
        </p:txBody>
      </p:sp>
    </p:spTree>
    <p:extLst>
      <p:ext uri="{BB962C8B-B14F-4D97-AF65-F5344CB8AC3E}">
        <p14:creationId xmlns:p14="http://schemas.microsoft.com/office/powerpoint/2010/main" val="276289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Google do?</a:t>
            </a:r>
            <a:endParaRPr lang="en-US" dirty="0"/>
          </a:p>
        </p:txBody>
      </p:sp>
      <p:sp>
        <p:nvSpPr>
          <p:cNvPr id="3" name="Content Placeholder 2"/>
          <p:cNvSpPr>
            <a:spLocks noGrp="1"/>
          </p:cNvSpPr>
          <p:nvPr>
            <p:ph idx="1"/>
          </p:nvPr>
        </p:nvSpPr>
        <p:spPr/>
        <p:txBody>
          <a:bodyPr/>
          <a:lstStyle/>
          <a:p>
            <a:r>
              <a:rPr lang="en-US" dirty="0" smtClean="0"/>
              <a:t>In the beginning, they did nothing</a:t>
            </a:r>
          </a:p>
          <a:p>
            <a:pPr marL="457200" lvl="1" indent="0">
              <a:buNone/>
            </a:pPr>
            <a:r>
              <a:rPr lang="en-US" dirty="0" smtClean="0"/>
              <a:t>	“…. </a:t>
            </a:r>
            <a:r>
              <a:rPr lang="en-US" dirty="0"/>
              <a:t>Pranks like this may be distracting to some, but they don't affect the overall quality of our search </a:t>
            </a:r>
            <a:r>
              <a:rPr lang="en-US" dirty="0" smtClean="0"/>
              <a:t>service…” –statement from Google</a:t>
            </a:r>
          </a:p>
          <a:p>
            <a:r>
              <a:rPr lang="en-US" dirty="0" smtClean="0"/>
              <a:t>Since then, they have changed their algorithm that has removed </a:t>
            </a:r>
            <a:r>
              <a:rPr lang="en-US" u="sng" dirty="0" smtClean="0"/>
              <a:t>most</a:t>
            </a:r>
            <a:r>
              <a:rPr lang="en-US" dirty="0" smtClean="0"/>
              <a:t> Google Bombs</a:t>
            </a:r>
          </a:p>
          <a:p>
            <a:pPr lvl="1"/>
            <a:r>
              <a:rPr lang="en-US" dirty="0" smtClean="0"/>
              <a:t>Large number of links with the same names created in a short about of time must likely won’t be counted</a:t>
            </a:r>
          </a:p>
          <a:p>
            <a:endParaRPr lang="en-US" dirty="0" smtClean="0"/>
          </a:p>
          <a:p>
            <a:endParaRPr lang="en-US" dirty="0"/>
          </a:p>
        </p:txBody>
      </p:sp>
    </p:spTree>
    <p:extLst>
      <p:ext uri="{BB962C8B-B14F-4D97-AF65-F5344CB8AC3E}">
        <p14:creationId xmlns:p14="http://schemas.microsoft.com/office/powerpoint/2010/main" val="3172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815963"/>
            <a:ext cx="7772400" cy="1015632"/>
          </a:xfrm>
          <a:prstGeom prst="rect">
            <a:avLst/>
          </a:prstGeom>
        </p:spPr>
        <p:txBody>
          <a:bodyPr lIns="91425" tIns="91425" rIns="91425" bIns="91425" anchor="b" anchorCtr="0">
            <a:spAutoFit/>
          </a:bodyPr>
          <a:lstStyle/>
          <a:p>
            <a:pPr>
              <a:buNone/>
            </a:pPr>
            <a:r>
              <a:rPr lang="en" sz="5400" dirty="0"/>
              <a:t>Integrated Systems</a:t>
            </a:r>
          </a:p>
        </p:txBody>
      </p:sp>
      <p:sp>
        <p:nvSpPr>
          <p:cNvPr id="24" name="Shape 24"/>
          <p:cNvSpPr txBox="1">
            <a:spLocks noGrp="1"/>
          </p:cNvSpPr>
          <p:nvPr>
            <p:ph type="subTitle" idx="1"/>
          </p:nvPr>
        </p:nvSpPr>
        <p:spPr>
          <a:xfrm>
            <a:off x="685800" y="2868892"/>
            <a:ext cx="7772400" cy="677078"/>
          </a:xfrm>
          <a:prstGeom prst="rect">
            <a:avLst/>
          </a:prstGeom>
        </p:spPr>
        <p:txBody>
          <a:bodyPr lIns="91425" tIns="91425" rIns="91425" bIns="91425" anchor="t" anchorCtr="0">
            <a:spAutoFit/>
          </a:bodyPr>
          <a:lstStyle/>
          <a:p>
            <a:pPr>
              <a:buNone/>
            </a:pPr>
            <a:r>
              <a:rPr lang="en-US" dirty="0" smtClean="0"/>
              <a:t>By </a:t>
            </a:r>
            <a:r>
              <a:rPr lang="en" dirty="0" smtClean="0"/>
              <a:t>Cody </a:t>
            </a:r>
            <a:r>
              <a:rPr lang="en" dirty="0"/>
              <a:t>Jones</a:t>
            </a:r>
          </a:p>
        </p:txBody>
      </p:sp>
    </p:spTree>
    <p:extLst>
      <p:ext uri="{BB962C8B-B14F-4D97-AF65-F5344CB8AC3E}">
        <p14:creationId xmlns:p14="http://schemas.microsoft.com/office/powerpoint/2010/main" val="203786832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prstGeom prst="rect">
            <a:avLst/>
          </a:prstGeom>
        </p:spPr>
        <p:txBody>
          <a:bodyPr lIns="91425" tIns="91425" rIns="91425" bIns="91425" anchor="b" anchorCtr="0">
            <a:spAutoFit/>
          </a:bodyPr>
          <a:lstStyle/>
          <a:p>
            <a:pPr>
              <a:buNone/>
            </a:pPr>
            <a:r>
              <a:rPr lang="en"/>
              <a:t>What is </a:t>
            </a:r>
            <a:r>
              <a:rPr lang="en">
                <a:solidFill>
                  <a:srgbClr val="000000"/>
                </a:solidFill>
              </a:rPr>
              <a:t>system integration?</a:t>
            </a:r>
          </a:p>
        </p:txBody>
      </p:sp>
      <p:sp>
        <p:nvSpPr>
          <p:cNvPr id="30" name="Shape 30"/>
          <p:cNvSpPr txBox="1">
            <a:spLocks noGrp="1"/>
          </p:cNvSpPr>
          <p:nvPr>
            <p:ph type="body" idx="1"/>
          </p:nvPr>
        </p:nvSpPr>
        <p:spPr>
          <a:prstGeom prst="rect">
            <a:avLst/>
          </a:prstGeom>
        </p:spPr>
        <p:txBody>
          <a:bodyPr lIns="91425" tIns="91425" rIns="91425" bIns="91425" anchor="t" anchorCtr="0">
            <a:spAutoFit/>
          </a:bodyPr>
          <a:lstStyle/>
          <a:p>
            <a:pPr marL="457200" lvl="0" indent="-419100" rtl="0">
              <a:buClr>
                <a:schemeClr val="dk1"/>
              </a:buClr>
              <a:buSzPct val="208333"/>
              <a:buFont typeface="Arial"/>
              <a:buChar char="•"/>
            </a:pPr>
            <a:r>
              <a:rPr lang="en" sz="2400">
                <a:solidFill>
                  <a:srgbClr val="000000"/>
                </a:solidFill>
              </a:rPr>
              <a:t>System integration is the linking together of different systems and/or software. </a:t>
            </a:r>
          </a:p>
          <a:p>
            <a:pPr marL="457200" lvl="0" indent="-419100" rtl="0">
              <a:buClr>
                <a:schemeClr val="dk1"/>
              </a:buClr>
              <a:buSzPct val="208333"/>
              <a:buFont typeface="Arial"/>
              <a:buChar char="•"/>
            </a:pPr>
            <a:r>
              <a:rPr lang="en" sz="2400">
                <a:solidFill>
                  <a:srgbClr val="000000"/>
                </a:solidFill>
              </a:rPr>
              <a:t>This can be physically or functionally.</a:t>
            </a:r>
          </a:p>
          <a:p>
            <a:pPr marL="457200" lvl="0" indent="-419100" rtl="0">
              <a:buClr>
                <a:schemeClr val="dk1"/>
              </a:buClr>
              <a:buSzPct val="208333"/>
              <a:buFont typeface="Arial"/>
              <a:buChar char="•"/>
            </a:pPr>
            <a:r>
              <a:rPr lang="en" sz="2400">
                <a:solidFill>
                  <a:srgbClr val="000000"/>
                </a:solidFill>
              </a:rPr>
              <a:t>This is to coordinate everything at one spot.</a:t>
            </a:r>
          </a:p>
          <a:p>
            <a:endParaRPr lang="en" sz="2400">
              <a:solidFill>
                <a:srgbClr val="000000"/>
              </a:solidFill>
            </a:endParaRPr>
          </a:p>
        </p:txBody>
      </p:sp>
      <p:sp>
        <p:nvSpPr>
          <p:cNvPr id="31" name="Shape 31"/>
          <p:cNvSpPr/>
          <p:nvPr/>
        </p:nvSpPr>
        <p:spPr>
          <a:xfrm>
            <a:off x="2991630" y="4114228"/>
            <a:ext cx="3196780" cy="2453546"/>
          </a:xfrm>
          <a:prstGeom prst="rect">
            <a:avLst/>
          </a:prstGeom>
          <a:blipFill>
            <a:blip r:embed="rId3"/>
            <a:stretch>
              <a:fillRect/>
            </a:stretch>
          </a:blipFill>
        </p:spPr>
      </p:sp>
    </p:spTree>
    <p:extLst>
      <p:ext uri="{BB962C8B-B14F-4D97-AF65-F5344CB8AC3E}">
        <p14:creationId xmlns:p14="http://schemas.microsoft.com/office/powerpoint/2010/main" val="401460127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Spyware</a:t>
            </a:r>
            <a:endParaRPr lang="en-US" dirty="0"/>
          </a:p>
        </p:txBody>
      </p:sp>
      <p:sp>
        <p:nvSpPr>
          <p:cNvPr id="3" name="Content Placeholder 2"/>
          <p:cNvSpPr>
            <a:spLocks noGrp="1"/>
          </p:cNvSpPr>
          <p:nvPr>
            <p:ph idx="1"/>
          </p:nvPr>
        </p:nvSpPr>
        <p:spPr/>
        <p:txBody>
          <a:bodyPr/>
          <a:lstStyle/>
          <a:p>
            <a:r>
              <a:rPr lang="en-US" dirty="0" smtClean="0"/>
              <a:t>Collecting information without users knowledge</a:t>
            </a:r>
          </a:p>
          <a:p>
            <a:r>
              <a:rPr lang="en-US" dirty="0" smtClean="0"/>
              <a:t>Advertising</a:t>
            </a:r>
          </a:p>
          <a:p>
            <a:r>
              <a:rPr lang="en-US" dirty="0" smtClean="0"/>
              <a:t>Potential of changing the configuration of your computer</a:t>
            </a:r>
            <a:endParaRPr lang="en-US" dirty="0"/>
          </a:p>
        </p:txBody>
      </p:sp>
      <p:pic>
        <p:nvPicPr>
          <p:cNvPr id="4" name="Picture 3" descr="compglass.png"/>
          <p:cNvPicPr>
            <a:picLocks noChangeAspect="1"/>
          </p:cNvPicPr>
          <p:nvPr/>
        </p:nvPicPr>
        <p:blipFill>
          <a:blip r:embed="rId2" cstate="print"/>
          <a:stretch>
            <a:fillRect/>
          </a:stretch>
        </p:blipFill>
        <p:spPr>
          <a:xfrm>
            <a:off x="5410200" y="4038600"/>
            <a:ext cx="2438400" cy="2438400"/>
          </a:xfrm>
          <a:prstGeom prst="rect">
            <a:avLst/>
          </a:prstGeom>
        </p:spPr>
      </p:pic>
    </p:spTree>
    <p:extLst>
      <p:ext uri="{BB962C8B-B14F-4D97-AF65-F5344CB8AC3E}">
        <p14:creationId xmlns:p14="http://schemas.microsoft.com/office/powerpoint/2010/main" val="387460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prstGeom prst="rect">
            <a:avLst/>
          </a:prstGeom>
        </p:spPr>
        <p:txBody>
          <a:bodyPr lIns="91425" tIns="91425" rIns="91425" bIns="91425" anchor="b" anchorCtr="0">
            <a:spAutoFit/>
          </a:bodyPr>
          <a:lstStyle/>
          <a:p>
            <a:pPr>
              <a:buNone/>
            </a:pPr>
            <a:r>
              <a:rPr lang="en"/>
              <a:t>Why Integrate Systems?</a:t>
            </a:r>
          </a:p>
        </p:txBody>
      </p:sp>
      <p:sp>
        <p:nvSpPr>
          <p:cNvPr id="37" name="Shape 37"/>
          <p:cNvSpPr txBox="1">
            <a:spLocks noGrp="1"/>
          </p:cNvSpPr>
          <p:nvPr>
            <p:ph type="body" idx="1"/>
          </p:nvPr>
        </p:nvSpPr>
        <p:spPr>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lang="en"/>
              <a:t>Runs faster then separated.</a:t>
            </a:r>
          </a:p>
          <a:p>
            <a:pPr marL="457200" lvl="0" indent="-419100" rtl="0">
              <a:buClr>
                <a:schemeClr val="dk1"/>
              </a:buClr>
              <a:buSzPct val="166666"/>
              <a:buFont typeface="Arial"/>
              <a:buChar char="•"/>
            </a:pPr>
            <a:r>
              <a:rPr lang="en"/>
              <a:t>Can add new functionality from subsystems interacting.</a:t>
            </a:r>
          </a:p>
          <a:p>
            <a:pPr marL="457200" lvl="0" indent="-419100">
              <a:buClr>
                <a:schemeClr val="dk1"/>
              </a:buClr>
              <a:buSzPct val="166666"/>
              <a:buFont typeface="Arial"/>
              <a:buChar char="•"/>
            </a:pPr>
            <a:r>
              <a:rPr lang="en"/>
              <a:t>Cuts out the middleman.</a:t>
            </a:r>
          </a:p>
        </p:txBody>
      </p:sp>
    </p:spTree>
    <p:extLst>
      <p:ext uri="{BB962C8B-B14F-4D97-AF65-F5344CB8AC3E}">
        <p14:creationId xmlns:p14="http://schemas.microsoft.com/office/powerpoint/2010/main" val="320481928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prstGeom prst="rect">
            <a:avLst/>
          </a:prstGeom>
        </p:spPr>
        <p:txBody>
          <a:bodyPr lIns="91425" tIns="91425" rIns="91425" bIns="91425" anchor="b" anchorCtr="0">
            <a:spAutoFit/>
          </a:bodyPr>
          <a:lstStyle/>
          <a:p>
            <a:pPr>
              <a:buNone/>
            </a:pPr>
            <a:r>
              <a:rPr lang="en"/>
              <a:t>Problem?</a:t>
            </a:r>
          </a:p>
        </p:txBody>
      </p:sp>
      <p:sp>
        <p:nvSpPr>
          <p:cNvPr id="43" name="Shape 43"/>
          <p:cNvSpPr txBox="1">
            <a:spLocks noGrp="1"/>
          </p:cNvSpPr>
          <p:nvPr>
            <p:ph type="body" idx="1"/>
          </p:nvPr>
        </p:nvSpPr>
        <p:spPr>
          <a:prstGeom prst="rect">
            <a:avLst/>
          </a:prstGeom>
        </p:spPr>
        <p:txBody>
          <a:bodyPr lIns="91425" tIns="91425" rIns="91425" bIns="91425" anchor="t" anchorCtr="0">
            <a:spAutoFit/>
          </a:bodyPr>
          <a:lstStyle/>
          <a:p>
            <a:pPr lvl="0" rtl="0">
              <a:lnSpc>
                <a:spcPct val="115000"/>
              </a:lnSpc>
              <a:spcBef>
                <a:spcPts val="0"/>
              </a:spcBef>
              <a:buNone/>
            </a:pPr>
            <a:r>
              <a:rPr lang="en" sz="1400" b="1">
                <a:solidFill>
                  <a:srgbClr val="000000"/>
                </a:solidFill>
              </a:rPr>
              <a:t>Nontechnical attacks:</a:t>
            </a:r>
          </a:p>
          <a:p>
            <a:pPr marL="457200" lvl="0" indent="-317500" rtl="0">
              <a:lnSpc>
                <a:spcPct val="115000"/>
              </a:lnSpc>
              <a:spcBef>
                <a:spcPts val="0"/>
              </a:spcBef>
              <a:buClr>
                <a:schemeClr val="dk1"/>
              </a:buClr>
              <a:buSzPct val="166666"/>
              <a:buFont typeface="Arial"/>
              <a:buChar char="•"/>
            </a:pPr>
            <a:r>
              <a:rPr lang="en" sz="1400">
                <a:solidFill>
                  <a:srgbClr val="000000"/>
                </a:solidFill>
              </a:rPr>
              <a:t>Manipulating people.</a:t>
            </a:r>
          </a:p>
          <a:p>
            <a:pPr marL="457200" lvl="0" indent="-317500" rtl="0">
              <a:lnSpc>
                <a:spcPct val="115000"/>
              </a:lnSpc>
              <a:spcBef>
                <a:spcPts val="0"/>
              </a:spcBef>
              <a:buClr>
                <a:schemeClr val="dk1"/>
              </a:buClr>
              <a:buSzPct val="166666"/>
              <a:buFont typeface="Arial"/>
              <a:buChar char="•"/>
            </a:pPr>
            <a:r>
              <a:rPr lang="en" sz="1400">
                <a:solidFill>
                  <a:srgbClr val="000000"/>
                </a:solidFill>
              </a:rPr>
              <a:t>Physical Theft</a:t>
            </a:r>
          </a:p>
          <a:p>
            <a:pPr lvl="0" rtl="0">
              <a:lnSpc>
                <a:spcPct val="115000"/>
              </a:lnSpc>
              <a:spcBef>
                <a:spcPts val="0"/>
              </a:spcBef>
              <a:buNone/>
            </a:pPr>
            <a:r>
              <a:rPr lang="en" sz="1400" b="1">
                <a:solidFill>
                  <a:srgbClr val="000000"/>
                </a:solidFill>
              </a:rPr>
              <a:t>Network infrastructure attacks:</a:t>
            </a:r>
          </a:p>
          <a:p>
            <a:pPr marL="457200" lvl="0" indent="-317500" rtl="0">
              <a:lnSpc>
                <a:spcPct val="115000"/>
              </a:lnSpc>
              <a:spcBef>
                <a:spcPts val="0"/>
              </a:spcBef>
              <a:buClr>
                <a:schemeClr val="dk1"/>
              </a:buClr>
              <a:buSzPct val="166666"/>
              <a:buFont typeface="Arial"/>
              <a:buChar char="•"/>
            </a:pPr>
            <a:r>
              <a:rPr lang="en" sz="1400">
                <a:solidFill>
                  <a:srgbClr val="000000"/>
                </a:solidFill>
              </a:rPr>
              <a:t>Connecting into a network through a rogue modem attached to a computer behind a firewall. </a:t>
            </a:r>
          </a:p>
          <a:p>
            <a:pPr marL="457200" lvl="0" indent="-317500" rtl="0">
              <a:lnSpc>
                <a:spcPct val="115000"/>
              </a:lnSpc>
              <a:spcBef>
                <a:spcPts val="0"/>
              </a:spcBef>
              <a:buClr>
                <a:schemeClr val="dk1"/>
              </a:buClr>
              <a:buSzPct val="166666"/>
              <a:buFont typeface="Arial"/>
              <a:buChar char="•"/>
            </a:pPr>
            <a:r>
              <a:rPr lang="en" sz="1400">
                <a:solidFill>
                  <a:srgbClr val="000000"/>
                </a:solidFill>
              </a:rPr>
              <a:t>Exploiting network protocols (TCP/IP or NetBEUI). </a:t>
            </a:r>
          </a:p>
          <a:p>
            <a:pPr marL="457200" lvl="0" indent="-317500" rtl="0">
              <a:lnSpc>
                <a:spcPct val="115000"/>
              </a:lnSpc>
              <a:spcBef>
                <a:spcPts val="0"/>
              </a:spcBef>
              <a:buClr>
                <a:schemeClr val="dk1"/>
              </a:buClr>
              <a:buSzPct val="166666"/>
              <a:buFont typeface="Arial"/>
              <a:buChar char="•"/>
            </a:pPr>
            <a:r>
              <a:rPr lang="en" sz="1400">
                <a:solidFill>
                  <a:srgbClr val="000000"/>
                </a:solidFill>
              </a:rPr>
              <a:t>Denial of service (DoS)</a:t>
            </a:r>
          </a:p>
          <a:p>
            <a:pPr marL="457200" lvl="0" indent="-317500" rtl="0">
              <a:lnSpc>
                <a:spcPct val="115000"/>
              </a:lnSpc>
              <a:spcBef>
                <a:spcPts val="0"/>
              </a:spcBef>
              <a:buClr>
                <a:schemeClr val="dk1"/>
              </a:buClr>
              <a:buSzPct val="166666"/>
              <a:buFont typeface="Arial"/>
              <a:buChar char="•"/>
            </a:pPr>
            <a:r>
              <a:rPr lang="en" sz="1400">
                <a:solidFill>
                  <a:srgbClr val="000000"/>
                </a:solidFill>
              </a:rPr>
              <a:t>Installing a network analyzer revealing confidential information in clear text. </a:t>
            </a:r>
          </a:p>
          <a:p>
            <a:pPr marL="457200" lvl="0" indent="-317500" rtl="0">
              <a:lnSpc>
                <a:spcPct val="115000"/>
              </a:lnSpc>
              <a:spcBef>
                <a:spcPts val="0"/>
              </a:spcBef>
              <a:buClr>
                <a:schemeClr val="dk1"/>
              </a:buClr>
              <a:buSzPct val="166666"/>
              <a:buFont typeface="Arial"/>
              <a:buChar char="•"/>
            </a:pPr>
            <a:r>
              <a:rPr lang="en" sz="1400">
                <a:solidFill>
                  <a:srgbClr val="000000"/>
                </a:solidFill>
              </a:rPr>
              <a:t>Piggybacking onto a network through an unsecure 802.11 wireless configuration.</a:t>
            </a:r>
          </a:p>
          <a:p>
            <a:pPr lvl="0" rtl="0">
              <a:lnSpc>
                <a:spcPct val="115000"/>
              </a:lnSpc>
              <a:spcBef>
                <a:spcPts val="0"/>
              </a:spcBef>
              <a:buNone/>
            </a:pPr>
            <a:r>
              <a:rPr lang="en" sz="1400" b="1">
                <a:solidFill>
                  <a:srgbClr val="000000"/>
                </a:solidFill>
              </a:rPr>
              <a:t>Operating system attacks:</a:t>
            </a:r>
          </a:p>
          <a:p>
            <a:pPr marL="457200" lvl="0" indent="-317500" rtl="0">
              <a:lnSpc>
                <a:spcPct val="115000"/>
              </a:lnSpc>
              <a:spcBef>
                <a:spcPts val="0"/>
              </a:spcBef>
              <a:buClr>
                <a:schemeClr val="dk1"/>
              </a:buClr>
              <a:buSzPct val="166666"/>
              <a:buFont typeface="Arial"/>
              <a:buChar char="•"/>
            </a:pPr>
            <a:r>
              <a:rPr lang="en" sz="1400">
                <a:solidFill>
                  <a:srgbClr val="000000"/>
                </a:solidFill>
              </a:rPr>
              <a:t>Exploiting specific network protocol implementations</a:t>
            </a:r>
          </a:p>
          <a:p>
            <a:pPr marL="457200" lvl="0" indent="-317500" rtl="0">
              <a:lnSpc>
                <a:spcPct val="115000"/>
              </a:lnSpc>
              <a:spcBef>
                <a:spcPts val="0"/>
              </a:spcBef>
              <a:buClr>
                <a:schemeClr val="dk1"/>
              </a:buClr>
              <a:buSzPct val="166666"/>
              <a:buFont typeface="Arial"/>
              <a:buChar char="•"/>
            </a:pPr>
            <a:r>
              <a:rPr lang="en" sz="1400">
                <a:solidFill>
                  <a:srgbClr val="000000"/>
                </a:solidFill>
              </a:rPr>
              <a:t>Attacking built-in authentication systems</a:t>
            </a:r>
          </a:p>
          <a:p>
            <a:pPr marL="457200" lvl="0" indent="-317500" rtl="0">
              <a:lnSpc>
                <a:spcPct val="115000"/>
              </a:lnSpc>
              <a:spcBef>
                <a:spcPts val="0"/>
              </a:spcBef>
              <a:buClr>
                <a:schemeClr val="dk1"/>
              </a:buClr>
              <a:buSzPct val="166666"/>
              <a:buFont typeface="Arial"/>
              <a:buChar char="•"/>
            </a:pPr>
            <a:r>
              <a:rPr lang="en" sz="1400">
                <a:solidFill>
                  <a:srgbClr val="000000"/>
                </a:solidFill>
              </a:rPr>
              <a:t>Breaking file system security</a:t>
            </a:r>
          </a:p>
          <a:p>
            <a:pPr marL="457200" lvl="0" indent="-317500" rtl="0">
              <a:lnSpc>
                <a:spcPct val="115000"/>
              </a:lnSpc>
              <a:spcBef>
                <a:spcPts val="0"/>
              </a:spcBef>
              <a:buClr>
                <a:schemeClr val="dk1"/>
              </a:buClr>
              <a:buSzPct val="166666"/>
              <a:buFont typeface="Arial"/>
              <a:buChar char="•"/>
            </a:pPr>
            <a:r>
              <a:rPr lang="en" sz="1400">
                <a:solidFill>
                  <a:srgbClr val="000000"/>
                </a:solidFill>
              </a:rPr>
              <a:t>Cracking passwords and encryption mechanisms</a:t>
            </a:r>
          </a:p>
          <a:p>
            <a:pPr lvl="0" rtl="0">
              <a:lnSpc>
                <a:spcPct val="115000"/>
              </a:lnSpc>
              <a:spcBef>
                <a:spcPts val="0"/>
              </a:spcBef>
              <a:buNone/>
            </a:pPr>
            <a:r>
              <a:rPr lang="en" sz="1400" b="1">
                <a:solidFill>
                  <a:srgbClr val="000000"/>
                </a:solidFill>
              </a:rPr>
              <a:t>Application and other specialized attacks:</a:t>
            </a:r>
          </a:p>
          <a:p>
            <a:pPr marL="457200" lvl="0" indent="-317500" rtl="0">
              <a:lnSpc>
                <a:spcPct val="115000"/>
              </a:lnSpc>
              <a:spcBef>
                <a:spcPts val="0"/>
              </a:spcBef>
              <a:buClr>
                <a:schemeClr val="dk1"/>
              </a:buClr>
              <a:buSzPct val="166666"/>
              <a:buFont typeface="Arial"/>
              <a:buChar char="•"/>
            </a:pPr>
            <a:r>
              <a:rPr lang="en" sz="1400">
                <a:solidFill>
                  <a:srgbClr val="000000"/>
                </a:solidFill>
              </a:rPr>
              <a:t>Hypertext Transfer Protocol (HTTP) </a:t>
            </a:r>
          </a:p>
          <a:p>
            <a:pPr marL="457200" lvl="0" indent="-317500" rtl="0">
              <a:lnSpc>
                <a:spcPct val="115000"/>
              </a:lnSpc>
              <a:spcBef>
                <a:spcPts val="0"/>
              </a:spcBef>
              <a:buClr>
                <a:schemeClr val="dk1"/>
              </a:buClr>
              <a:buSzPct val="166666"/>
              <a:buFont typeface="Arial"/>
              <a:buChar char="•"/>
            </a:pPr>
            <a:r>
              <a:rPr lang="en" sz="1400">
                <a:solidFill>
                  <a:srgbClr val="000000"/>
                </a:solidFill>
              </a:rPr>
              <a:t>Simple Mail Transfer Protocol (SMTP)</a:t>
            </a:r>
          </a:p>
          <a:p>
            <a:pPr marL="457200" lvl="0" indent="-317500" rtl="0">
              <a:lnSpc>
                <a:spcPct val="115000"/>
              </a:lnSpc>
              <a:spcBef>
                <a:spcPts val="0"/>
              </a:spcBef>
              <a:buClr>
                <a:schemeClr val="dk1"/>
              </a:buClr>
              <a:buSzPct val="166666"/>
              <a:buFont typeface="Arial"/>
              <a:buChar char="•"/>
            </a:pPr>
            <a:r>
              <a:rPr lang="en" sz="1400">
                <a:solidFill>
                  <a:srgbClr val="000000"/>
                </a:solidFill>
              </a:rPr>
              <a:t>Unsecure files </a:t>
            </a:r>
          </a:p>
          <a:p>
            <a:endParaRPr lang="en" sz="1400">
              <a:solidFill>
                <a:srgbClr val="000000"/>
              </a:solidFill>
            </a:endParaRPr>
          </a:p>
          <a:p>
            <a:endParaRPr lang="en" sz="1400">
              <a:solidFill>
                <a:srgbClr val="000000"/>
              </a:solidFill>
            </a:endParaRPr>
          </a:p>
        </p:txBody>
      </p:sp>
    </p:spTree>
    <p:extLst>
      <p:ext uri="{BB962C8B-B14F-4D97-AF65-F5344CB8AC3E}">
        <p14:creationId xmlns:p14="http://schemas.microsoft.com/office/powerpoint/2010/main" val="15024743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lIns="91425" tIns="91425" rIns="91425" bIns="91425" anchor="b" anchorCtr="0">
            <a:spAutoFit/>
          </a:bodyPr>
          <a:lstStyle/>
          <a:p>
            <a:pPr>
              <a:buNone/>
            </a:pPr>
            <a:r>
              <a:rPr lang="en"/>
              <a:t>System Hacking Today</a:t>
            </a:r>
          </a:p>
        </p:txBody>
      </p:sp>
      <p:sp>
        <p:nvSpPr>
          <p:cNvPr id="49" name="Shape 49"/>
          <p:cNvSpPr txBox="1">
            <a:spLocks noGrp="1"/>
          </p:cNvSpPr>
          <p:nvPr>
            <p:ph type="body" idx="1"/>
          </p:nvPr>
        </p:nvSpPr>
        <p:spPr>
          <a:prstGeom prst="rect">
            <a:avLst/>
          </a:prstGeom>
        </p:spPr>
        <p:txBody>
          <a:bodyPr lIns="91425" tIns="91425" rIns="91425" bIns="91425" anchor="t" anchorCtr="0">
            <a:spAutoFit/>
          </a:bodyPr>
          <a:lstStyle/>
          <a:p>
            <a:pPr lvl="0" rtl="0">
              <a:buNone/>
            </a:pPr>
            <a:r>
              <a:rPr lang="en" sz="1800">
                <a:solidFill>
                  <a:srgbClr val="000000"/>
                </a:solidFill>
              </a:rPr>
              <a:t>"The conservative </a:t>
            </a:r>
            <a:r>
              <a:rPr lang="en" sz="1800" i="1">
                <a:solidFill>
                  <a:srgbClr val="000000"/>
                </a:solidFill>
              </a:rPr>
              <a:t>Washington Free Beacon</a:t>
            </a:r>
            <a:r>
              <a:rPr lang="en" sz="1800">
                <a:solidFill>
                  <a:srgbClr val="000000"/>
                </a:solidFill>
              </a:rPr>
              <a:t> reported</a:t>
            </a:r>
            <a:r>
              <a:rPr lang="en" sz="1800" b="1">
                <a:solidFill>
                  <a:srgbClr val="000000"/>
                </a:solidFill>
              </a:rPr>
              <a:t> </a:t>
            </a:r>
            <a:r>
              <a:rPr lang="en" sz="1800">
                <a:solidFill>
                  <a:srgbClr val="000000"/>
                </a:solidFill>
              </a:rPr>
              <a:t>Sunday that hackers believed to be associated with the Chinese government had breached a computer system used by the White House Military Office."</a:t>
            </a:r>
          </a:p>
          <a:p>
            <a:pPr lvl="0" rtl="0">
              <a:buNone/>
            </a:pPr>
            <a:r>
              <a:rPr lang="en" sz="1800">
                <a:solidFill>
                  <a:srgbClr val="000000"/>
                </a:solidFill>
              </a:rPr>
              <a:t>"The hack was carried out through a "spearphishing" attack, according to the official, which typically is triggered when a person clicks on a malware-infected link or file received via email. There is no evidence that data was taken in the incident, the official said."</a:t>
            </a:r>
          </a:p>
          <a:p>
            <a:pPr lvl="0" rtl="0">
              <a:lnSpc>
                <a:spcPct val="115000"/>
              </a:lnSpc>
              <a:spcBef>
                <a:spcPts val="2400"/>
              </a:spcBef>
              <a:spcAft>
                <a:spcPts val="600"/>
              </a:spcAft>
              <a:buNone/>
            </a:pPr>
            <a:r>
              <a:rPr lang="en" sz="1800">
                <a:solidFill>
                  <a:srgbClr val="000000"/>
                </a:solidFill>
              </a:rPr>
              <a:t>Taken from </a:t>
            </a:r>
            <a:r>
              <a:rPr lang="en" sz="1800" b="1">
                <a:solidFill>
                  <a:srgbClr val="000000"/>
                </a:solidFill>
              </a:rPr>
              <a:t>White House thwarts hacker attack on unidentified computer system. </a:t>
            </a:r>
            <a:r>
              <a:rPr lang="en" sz="1800">
                <a:solidFill>
                  <a:srgbClr val="111169"/>
                </a:solidFill>
              </a:rPr>
              <a:t>By Jennifer Martinez	</a:t>
            </a:r>
            <a:r>
              <a:rPr lang="en" sz="1800">
                <a:solidFill>
                  <a:srgbClr val="000000"/>
                </a:solidFill>
              </a:rPr>
              <a:t>- </a:t>
            </a:r>
            <a:r>
              <a:rPr lang="en" sz="1800">
                <a:solidFill>
                  <a:srgbClr val="717171"/>
                </a:solidFill>
              </a:rPr>
              <a:t>10/01/12 11:53 AM ET</a:t>
            </a:r>
          </a:p>
          <a:p>
            <a:endParaRPr lang="en" sz="1800">
              <a:solidFill>
                <a:srgbClr val="717171"/>
              </a:solidFill>
            </a:endParaRPr>
          </a:p>
        </p:txBody>
      </p:sp>
    </p:spTree>
    <p:extLst>
      <p:ext uri="{BB962C8B-B14F-4D97-AF65-F5344CB8AC3E}">
        <p14:creationId xmlns:p14="http://schemas.microsoft.com/office/powerpoint/2010/main" val="242403418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1022872"/>
            <a:ext cx="5724862" cy="1846961"/>
          </a:xfrm>
        </p:spPr>
        <p:txBody>
          <a:bodyPr/>
          <a:lstStyle/>
          <a:p>
            <a:r>
              <a:rPr lang="en-US" altLang="ko-KR" sz="5400" dirty="0" smtClean="0"/>
              <a:t>Cloud Computing</a:t>
            </a:r>
            <a:endParaRPr lang="ko-KR" altLang="en-US" sz="5400" dirty="0"/>
          </a:p>
        </p:txBody>
      </p:sp>
      <p:sp>
        <p:nvSpPr>
          <p:cNvPr id="3" name="Subtitle 2"/>
          <p:cNvSpPr>
            <a:spLocks noGrp="1"/>
          </p:cNvSpPr>
          <p:nvPr>
            <p:ph type="subTitle" idx="1"/>
          </p:nvPr>
        </p:nvSpPr>
        <p:spPr/>
        <p:txBody>
          <a:bodyPr/>
          <a:lstStyle/>
          <a:p>
            <a:r>
              <a:rPr lang="en-US" altLang="ko-KR" dirty="0" smtClean="0"/>
              <a:t>B</a:t>
            </a:r>
            <a:r>
              <a:rPr lang="vi-VN" altLang="ko-KR" dirty="0" smtClean="0"/>
              <a:t>y Jason Kim</a:t>
            </a:r>
            <a:endParaRPr lang="ko-KR" altLang="en-US" dirty="0"/>
          </a:p>
        </p:txBody>
      </p:sp>
    </p:spTree>
    <p:extLst>
      <p:ext uri="{BB962C8B-B14F-4D97-AF65-F5344CB8AC3E}">
        <p14:creationId xmlns:p14="http://schemas.microsoft.com/office/powerpoint/2010/main" val="4124911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r>
              <a:rPr lang="en-US" altLang="ko-KR" dirty="0" smtClean="0"/>
              <a:t>What is Cloud Computing?</a:t>
            </a:r>
          </a:p>
          <a:p>
            <a:pPr lvl="1"/>
            <a:r>
              <a:rPr lang="en-US" altLang="ko-KR" dirty="0" smtClean="0"/>
              <a:t>Cloud computing is the use of computing resources (hardware and software) that are delivered as a service over a network (typically the Internet). The name comes from the use of a cloud-shaped symbol as an abstraction for the complex infrastructure it contains in system diagrams. Cloud computing entrusts remote services with a user's data, software and computation.</a:t>
            </a:r>
          </a:p>
        </p:txBody>
      </p:sp>
    </p:spTree>
    <p:extLst>
      <p:ext uri="{BB962C8B-B14F-4D97-AF65-F5344CB8AC3E}">
        <p14:creationId xmlns:p14="http://schemas.microsoft.com/office/powerpoint/2010/main" val="453877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Autofit/>
          </a:bodyPr>
          <a:lstStyle/>
          <a:p>
            <a:r>
              <a:rPr lang="en-US" altLang="ko-KR" sz="2000" dirty="0" smtClean="0"/>
              <a:t>Benefits of Cloud Computing</a:t>
            </a:r>
          </a:p>
          <a:p>
            <a:pPr lvl="1"/>
            <a:r>
              <a:rPr lang="en-US" altLang="ko-KR" sz="1800" dirty="0" smtClean="0"/>
              <a:t>Reduced Cost</a:t>
            </a:r>
            <a:br>
              <a:rPr lang="en-US" altLang="ko-KR" sz="1800" dirty="0" smtClean="0"/>
            </a:br>
            <a:r>
              <a:rPr lang="en-US" altLang="ko-KR" sz="1800" dirty="0" smtClean="0"/>
              <a:t>Cloud technology is paid incrementally, saving organizations money. </a:t>
            </a:r>
          </a:p>
          <a:p>
            <a:pPr lvl="1"/>
            <a:r>
              <a:rPr lang="en-US" altLang="ko-KR" sz="1800" dirty="0" smtClean="0"/>
              <a:t>Increased Storage</a:t>
            </a:r>
            <a:br>
              <a:rPr lang="en-US" altLang="ko-KR" sz="1800" dirty="0" smtClean="0"/>
            </a:br>
            <a:r>
              <a:rPr lang="en-US" altLang="ko-KR" sz="1800" dirty="0" smtClean="0"/>
              <a:t>Organizations can store more data than on private computer systems.</a:t>
            </a:r>
          </a:p>
          <a:p>
            <a:pPr lvl="1"/>
            <a:r>
              <a:rPr lang="en-US" altLang="ko-KR" sz="1800" dirty="0" smtClean="0"/>
              <a:t>Highly Automated </a:t>
            </a:r>
            <a:br>
              <a:rPr lang="en-US" altLang="ko-KR" sz="1800" dirty="0" smtClean="0"/>
            </a:br>
            <a:r>
              <a:rPr lang="en-US" altLang="ko-KR" sz="1800" dirty="0" smtClean="0"/>
              <a:t>No longer do IT personnel need to worry about keeping software up to date.</a:t>
            </a:r>
          </a:p>
          <a:p>
            <a:pPr lvl="1"/>
            <a:r>
              <a:rPr lang="en-US" altLang="ko-KR" sz="1800" dirty="0" smtClean="0"/>
              <a:t>Flexibility</a:t>
            </a:r>
            <a:br>
              <a:rPr lang="en-US" altLang="ko-KR" sz="1800" dirty="0" smtClean="0"/>
            </a:br>
            <a:r>
              <a:rPr lang="en-US" altLang="ko-KR" sz="1800" dirty="0" smtClean="0"/>
              <a:t>Cloud computing offers much more flexibility than past computing methods.</a:t>
            </a:r>
          </a:p>
          <a:p>
            <a:pPr lvl="1"/>
            <a:r>
              <a:rPr lang="en-US" altLang="ko-KR" sz="1800" dirty="0" smtClean="0"/>
              <a:t>More Mobility </a:t>
            </a:r>
            <a:br>
              <a:rPr lang="en-US" altLang="ko-KR" sz="1800" dirty="0" smtClean="0"/>
            </a:br>
            <a:r>
              <a:rPr lang="en-US" altLang="ko-KR" sz="1800" dirty="0" smtClean="0"/>
              <a:t>Employees can access information wherever they are, rather than having to remain at their desks.</a:t>
            </a:r>
          </a:p>
          <a:p>
            <a:pPr lvl="1"/>
            <a:r>
              <a:rPr lang="en-US" altLang="ko-KR" sz="1800" dirty="0" smtClean="0"/>
              <a:t>Allows IT to Shift Focus</a:t>
            </a:r>
            <a:br>
              <a:rPr lang="en-US" altLang="ko-KR" sz="1800" dirty="0" smtClean="0"/>
            </a:br>
            <a:r>
              <a:rPr lang="en-US" altLang="ko-KR" sz="1800" dirty="0" smtClean="0"/>
              <a:t>No longer having to worry about constant server updates and other computing issues, government organizations will be free to concentrate on innovation.</a:t>
            </a:r>
          </a:p>
        </p:txBody>
      </p:sp>
    </p:spTree>
    <p:extLst>
      <p:ext uri="{BB962C8B-B14F-4D97-AF65-F5344CB8AC3E}">
        <p14:creationId xmlns:p14="http://schemas.microsoft.com/office/powerpoint/2010/main" val="1167734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r>
              <a:rPr lang="en-US" altLang="ko-KR" dirty="0" smtClean="0"/>
              <a:t>Cloud Computing Security Risks</a:t>
            </a:r>
          </a:p>
          <a:p>
            <a:pPr lvl="1"/>
            <a:r>
              <a:rPr lang="en-US" altLang="ko-KR" dirty="0" smtClean="0"/>
              <a:t>Cloud </a:t>
            </a:r>
            <a:r>
              <a:rPr lang="en-US" altLang="ko-KR" dirty="0"/>
              <a:t>computing offers many benefits, but it also is vulnerable to threats. As the uses of cloud computing increase, it is highly likely that more criminals will try to find new ways to exploit vulnerabilities in the system. There are many underlying challenges and risks in cloud computing that increase the threat of data being compromised</a:t>
            </a:r>
            <a:r>
              <a:rPr lang="en-US" altLang="ko-KR" dirty="0" smtClean="0"/>
              <a:t>.</a:t>
            </a:r>
          </a:p>
          <a:p>
            <a:pPr>
              <a:buNone/>
            </a:pPr>
            <a:endParaRPr lang="ko-KR" altLang="en-US" dirty="0"/>
          </a:p>
        </p:txBody>
      </p:sp>
    </p:spTree>
    <p:extLst>
      <p:ext uri="{BB962C8B-B14F-4D97-AF65-F5344CB8AC3E}">
        <p14:creationId xmlns:p14="http://schemas.microsoft.com/office/powerpoint/2010/main" val="1361744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32500" lnSpcReduction="20000"/>
          </a:bodyPr>
          <a:lstStyle/>
          <a:p>
            <a:r>
              <a:rPr lang="en-US" altLang="ko-KR" sz="5800" dirty="0" smtClean="0"/>
              <a:t>Security Risks in Cloud Computing</a:t>
            </a:r>
          </a:p>
          <a:p>
            <a:pPr lvl="1" fontAlgn="base"/>
            <a:r>
              <a:rPr lang="en-US" altLang="ko-KR" sz="5200" b="1" dirty="0" smtClean="0"/>
              <a:t>Privileged user access</a:t>
            </a:r>
            <a:r>
              <a:rPr lang="en-US" altLang="ko-KR" sz="5200" dirty="0" smtClean="0"/>
              <a:t>: Sensitive data processed outside the enterprise brings with it an inherent level of risk, because outsourced services bypass the physical, logical and personnel controls IT shops exert over in-house programs.</a:t>
            </a:r>
          </a:p>
          <a:p>
            <a:pPr lvl="1" fontAlgn="base"/>
            <a:r>
              <a:rPr lang="en-US" altLang="ko-KR" sz="5200" b="1" dirty="0" smtClean="0"/>
              <a:t>Regulatory compliance</a:t>
            </a:r>
            <a:r>
              <a:rPr lang="en-US" altLang="ko-KR" sz="5200" dirty="0" smtClean="0"/>
              <a:t>: Customers are ultimately responsible for the security and integrity of their own data, even when it is held by a service provider. </a:t>
            </a:r>
          </a:p>
          <a:p>
            <a:pPr lvl="1" fontAlgn="base"/>
            <a:r>
              <a:rPr lang="en-US" altLang="ko-KR" sz="5200" b="1" dirty="0" smtClean="0"/>
              <a:t>Data location</a:t>
            </a:r>
            <a:r>
              <a:rPr lang="en-US" altLang="ko-KR" sz="5200" dirty="0" smtClean="0"/>
              <a:t>: When you use the cloud, you probably won't know exactly where your data is hosted. In fact, you might not even know what country it will be stored in.</a:t>
            </a:r>
          </a:p>
          <a:p>
            <a:pPr lvl="1" fontAlgn="base"/>
            <a:r>
              <a:rPr lang="en-US" altLang="ko-KR" sz="5200" b="1" dirty="0" smtClean="0">
                <a:ea typeface="ＭＳ Ｐゴシック" pitchFamily="34" charset="-128"/>
              </a:rPr>
              <a:t>Data segregation</a:t>
            </a:r>
            <a:r>
              <a:rPr lang="en-US" altLang="ko-KR" sz="5200" dirty="0" smtClean="0">
                <a:ea typeface="ＭＳ Ｐゴシック" pitchFamily="34" charset="-128"/>
              </a:rPr>
              <a:t>: Data in the cloud is typically in a shared environment alongside data from other customers. Encryption is effective but isn't a cure-all.</a:t>
            </a:r>
          </a:p>
          <a:p>
            <a:pPr lvl="1" fontAlgn="base"/>
            <a:r>
              <a:rPr lang="en-US" altLang="ko-KR" sz="5200" b="1" dirty="0" smtClean="0">
                <a:ea typeface="ＭＳ Ｐゴシック" pitchFamily="34" charset="-128"/>
              </a:rPr>
              <a:t>Recovery</a:t>
            </a:r>
            <a:r>
              <a:rPr lang="en-US" altLang="ko-KR" sz="5200" dirty="0" smtClean="0">
                <a:ea typeface="ＭＳ Ｐゴシック" pitchFamily="34" charset="-128"/>
              </a:rPr>
              <a:t>: Any offering that does not replicate the data and application infrastructure across multiple sites is vulnerable to a total failure.</a:t>
            </a:r>
          </a:p>
          <a:p>
            <a:pPr lvl="1" fontAlgn="base"/>
            <a:r>
              <a:rPr lang="en-US" altLang="ko-KR" sz="5200" dirty="0" smtClean="0"/>
              <a:t> </a:t>
            </a:r>
            <a:r>
              <a:rPr lang="en-US" altLang="ko-KR" sz="5200" b="1" dirty="0" smtClean="0"/>
              <a:t>Investigative support</a:t>
            </a:r>
            <a:r>
              <a:rPr lang="en-US" altLang="ko-KR" sz="5200" dirty="0" smtClean="0"/>
              <a:t>: Investigating inappropriate or illegal activity may be impossible in cloud computing.</a:t>
            </a:r>
          </a:p>
          <a:p>
            <a:pPr lvl="1" fontAlgn="base"/>
            <a:r>
              <a:rPr lang="en-US" altLang="ko-KR" sz="5200" b="1" dirty="0" smtClean="0">
                <a:ea typeface="ＭＳ Ｐゴシック" pitchFamily="34" charset="-128"/>
              </a:rPr>
              <a:t>Long-term viability</a:t>
            </a:r>
            <a:r>
              <a:rPr lang="en-US" altLang="ko-KR" sz="5200" dirty="0" smtClean="0">
                <a:ea typeface="ＭＳ Ｐゴシック" pitchFamily="34" charset="-128"/>
              </a:rPr>
              <a:t>: Ideally, your cloud computing provider will never go broke or get acquired and swallowed up by a larger company. But you must be sure your data will remain available even after such an event.</a:t>
            </a:r>
          </a:p>
        </p:txBody>
      </p:sp>
    </p:spTree>
    <p:extLst>
      <p:ext uri="{BB962C8B-B14F-4D97-AF65-F5344CB8AC3E}">
        <p14:creationId xmlns:p14="http://schemas.microsoft.com/office/powerpoint/2010/main" val="1292286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r>
              <a:rPr lang="en-US" altLang="ko-KR" sz="2000" dirty="0" smtClean="0"/>
              <a:t>In an IDC survey of IT executives/CIOs published, 87 percent of the respondents cited security as a significant challenge with cloud computing.</a:t>
            </a:r>
            <a:endParaRPr lang="ko-KR" altLang="en-US" sz="2000" dirty="0"/>
          </a:p>
        </p:txBody>
      </p:sp>
      <p:pic>
        <p:nvPicPr>
          <p:cNvPr id="1030" name="Picture 6" descr="http://blogs.idc.com/ie/wp-content/uploads/2009/12/idc_cloud_challenges_2009.jpg"/>
          <p:cNvPicPr>
            <a:picLocks noChangeAspect="1" noChangeArrowheads="1"/>
          </p:cNvPicPr>
          <p:nvPr/>
        </p:nvPicPr>
        <p:blipFill>
          <a:blip r:embed="rId2" cstate="print"/>
          <a:srcRect/>
          <a:stretch>
            <a:fillRect/>
          </a:stretch>
        </p:blipFill>
        <p:spPr bwMode="auto">
          <a:xfrm>
            <a:off x="179512" y="1556792"/>
            <a:ext cx="8534815" cy="5062736"/>
          </a:xfrm>
          <a:prstGeom prst="rect">
            <a:avLst/>
          </a:prstGeom>
          <a:noFill/>
        </p:spPr>
      </p:pic>
    </p:spTree>
    <p:extLst>
      <p:ext uri="{BB962C8B-B14F-4D97-AF65-F5344CB8AC3E}">
        <p14:creationId xmlns:p14="http://schemas.microsoft.com/office/powerpoint/2010/main" val="1675238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r>
              <a:rPr lang="en-US" altLang="ko-KR" dirty="0" smtClean="0"/>
              <a:t>Top 2 Worst Data Breaches with the Cloud Computing in 2011</a:t>
            </a:r>
          </a:p>
          <a:p>
            <a:pPr lvl="1"/>
            <a:r>
              <a:rPr lang="en-US" altLang="ko-KR" dirty="0" smtClean="0"/>
              <a:t>Sony: failure to protect over 100 million user records.</a:t>
            </a:r>
          </a:p>
          <a:p>
            <a:pPr lvl="1"/>
            <a:r>
              <a:rPr lang="en-US" altLang="ko-KR" dirty="0" smtClean="0"/>
              <a:t>Epsilon: it is cloud-based email service, and least 60 </a:t>
            </a:r>
            <a:r>
              <a:rPr lang="en-US" altLang="ko-KR" dirty="0"/>
              <a:t>million customer emails addresses were </a:t>
            </a:r>
            <a:r>
              <a:rPr lang="en-US" altLang="ko-KR" dirty="0" smtClean="0"/>
              <a:t>breached. </a:t>
            </a:r>
          </a:p>
        </p:txBody>
      </p:sp>
    </p:spTree>
    <p:extLst>
      <p:ext uri="{BB962C8B-B14F-4D97-AF65-F5344CB8AC3E}">
        <p14:creationId xmlns:p14="http://schemas.microsoft.com/office/powerpoint/2010/main" val="243686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(all) spyware malware?</a:t>
            </a:r>
            <a:endParaRPr lang="en-US" dirty="0"/>
          </a:p>
        </p:txBody>
      </p:sp>
      <p:sp>
        <p:nvSpPr>
          <p:cNvPr id="3" name="Content Placeholder 2"/>
          <p:cNvSpPr>
            <a:spLocks noGrp="1"/>
          </p:cNvSpPr>
          <p:nvPr>
            <p:ph idx="1"/>
          </p:nvPr>
        </p:nvSpPr>
        <p:spPr/>
        <p:txBody>
          <a:bodyPr/>
          <a:lstStyle/>
          <a:p>
            <a:r>
              <a:rPr lang="en-US" dirty="0" smtClean="0"/>
              <a:t>NO! Spyware is generally viewed as malware</a:t>
            </a:r>
          </a:p>
          <a:p>
            <a:pPr>
              <a:buNone/>
            </a:pPr>
            <a:endParaRPr lang="en-US" dirty="0" smtClean="0"/>
          </a:p>
          <a:p>
            <a:r>
              <a:rPr lang="en-US" dirty="0" smtClean="0"/>
              <a:t>Businesses</a:t>
            </a:r>
          </a:p>
          <a:p>
            <a:pPr>
              <a:buNone/>
            </a:pPr>
            <a:endParaRPr lang="en-US" dirty="0" smtClean="0"/>
          </a:p>
          <a:p>
            <a:r>
              <a:rPr lang="en-US" dirty="0" smtClean="0"/>
              <a:t>Public computers</a:t>
            </a:r>
            <a:endParaRPr lang="en-US" dirty="0"/>
          </a:p>
        </p:txBody>
      </p:sp>
      <p:pic>
        <p:nvPicPr>
          <p:cNvPr id="4" name="Picture 3" descr="10953.jpg"/>
          <p:cNvPicPr>
            <a:picLocks noChangeAspect="1"/>
          </p:cNvPicPr>
          <p:nvPr/>
        </p:nvPicPr>
        <p:blipFill>
          <a:blip r:embed="rId2" cstate="print"/>
          <a:stretch>
            <a:fillRect/>
          </a:stretch>
        </p:blipFill>
        <p:spPr>
          <a:xfrm>
            <a:off x="4953000" y="2590800"/>
            <a:ext cx="3097161" cy="3200400"/>
          </a:xfrm>
          <a:prstGeom prst="rect">
            <a:avLst/>
          </a:prstGeom>
        </p:spPr>
      </p:pic>
    </p:spTree>
    <p:extLst>
      <p:ext uri="{BB962C8B-B14F-4D97-AF65-F5344CB8AC3E}">
        <p14:creationId xmlns:p14="http://schemas.microsoft.com/office/powerpoint/2010/main" val="70051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r>
              <a:rPr lang="en-US" altLang="ko-KR" dirty="0" smtClean="0"/>
              <a:t>Conclusion</a:t>
            </a:r>
          </a:p>
          <a:p>
            <a:pPr lvl="1"/>
            <a:r>
              <a:rPr lang="en-US" altLang="ko-KR" dirty="0" smtClean="0"/>
              <a:t>Cloud computing is latest trend in IT world. Cloud computing provides some strong benefits, but it is not without its risks. The fact is, cloud hosting is still in its relative infancy and many of the biggest risks of using the cloud have still yet to be fully uncovered and tackled.</a:t>
            </a:r>
          </a:p>
          <a:p>
            <a:pPr>
              <a:buNone/>
            </a:pPr>
            <a:endParaRPr lang="en-US" altLang="ko-KR" dirty="0"/>
          </a:p>
        </p:txBody>
      </p:sp>
    </p:spTree>
    <p:extLst>
      <p:ext uri="{BB962C8B-B14F-4D97-AF65-F5344CB8AC3E}">
        <p14:creationId xmlns:p14="http://schemas.microsoft.com/office/powerpoint/2010/main" val="2752578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4544" y="1143000"/>
            <a:ext cx="6510349" cy="1846961"/>
          </a:xfrm>
        </p:spPr>
        <p:txBody>
          <a:bodyPr/>
          <a:lstStyle/>
          <a:p>
            <a:r>
              <a:rPr lang="en-US" sz="5400" dirty="0" smtClean="0"/>
              <a:t>Computer Worms    &amp; Viruses</a:t>
            </a:r>
            <a:endParaRPr lang="en-US" sz="5400" dirty="0"/>
          </a:p>
        </p:txBody>
      </p:sp>
      <p:sp>
        <p:nvSpPr>
          <p:cNvPr id="3" name="Subtitle 2"/>
          <p:cNvSpPr>
            <a:spLocks noGrp="1"/>
          </p:cNvSpPr>
          <p:nvPr>
            <p:ph type="subTitle" idx="1"/>
          </p:nvPr>
        </p:nvSpPr>
        <p:spPr/>
        <p:txBody>
          <a:bodyPr/>
          <a:lstStyle/>
          <a:p>
            <a:r>
              <a:rPr lang="en-US" dirty="0" smtClean="0"/>
              <a:t>By </a:t>
            </a:r>
            <a:r>
              <a:rPr lang="en-US" dirty="0" err="1" smtClean="0"/>
              <a:t>Quy</a:t>
            </a:r>
            <a:r>
              <a:rPr lang="en-US" dirty="0" smtClean="0"/>
              <a:t> Huynh</a:t>
            </a:r>
            <a:endParaRPr lang="en-US" dirty="0"/>
          </a:p>
        </p:txBody>
      </p:sp>
    </p:spTree>
    <p:extLst>
      <p:ext uri="{BB962C8B-B14F-4D97-AF65-F5344CB8AC3E}">
        <p14:creationId xmlns:p14="http://schemas.microsoft.com/office/powerpoint/2010/main" val="148782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A computer worm or virus is a computer program that replicate itself in order to spread to other computers.</a:t>
            </a:r>
          </a:p>
          <a:p>
            <a:r>
              <a:rPr lang="en-US" dirty="0" smtClean="0"/>
              <a:t>A Trojan horse is a malware that appears to be helpful. Unlike viruses, Trojan does not replicate themselves.</a:t>
            </a:r>
          </a:p>
          <a:p>
            <a:endParaRPr lang="en-US" dirty="0" smtClean="0"/>
          </a:p>
          <a:p>
            <a:pPr marL="0" indent="0">
              <a:buNone/>
            </a:pPr>
            <a:endParaRPr lang="en-US" dirty="0"/>
          </a:p>
        </p:txBody>
      </p:sp>
      <p:pic>
        <p:nvPicPr>
          <p:cNvPr id="4" name="Picture 3"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5855" y="4650774"/>
            <a:ext cx="3118145" cy="2207226"/>
          </a:xfrm>
          <a:prstGeom prst="rect">
            <a:avLst/>
          </a:prstGeom>
        </p:spPr>
      </p:pic>
    </p:spTree>
    <p:extLst>
      <p:ext uri="{BB962C8B-B14F-4D97-AF65-F5344CB8AC3E}">
        <p14:creationId xmlns:p14="http://schemas.microsoft.com/office/powerpoint/2010/main" val="519560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 of infection</a:t>
            </a:r>
            <a:br>
              <a:rPr lang="en-US" dirty="0" smtClean="0"/>
            </a:br>
            <a:r>
              <a:rPr lang="en-US" dirty="0" smtClean="0"/>
              <a:t>Viruses</a:t>
            </a:r>
            <a:endParaRPr lang="en-US" dirty="0"/>
          </a:p>
        </p:txBody>
      </p:sp>
      <p:sp>
        <p:nvSpPr>
          <p:cNvPr id="3" name="Content Placeholder 2"/>
          <p:cNvSpPr>
            <a:spLocks noGrp="1"/>
          </p:cNvSpPr>
          <p:nvPr>
            <p:ph idx="1"/>
          </p:nvPr>
        </p:nvSpPr>
        <p:spPr/>
        <p:txBody>
          <a:bodyPr/>
          <a:lstStyle/>
          <a:p>
            <a:endParaRPr lang="en-US" dirty="0" smtClean="0"/>
          </a:p>
          <a:p>
            <a:r>
              <a:rPr lang="en-US" dirty="0" smtClean="0"/>
              <a:t>Computer virus  attaches itself to a program or file, usually in executable format.</a:t>
            </a:r>
          </a:p>
          <a:p>
            <a:r>
              <a:rPr lang="en-US" dirty="0" smtClean="0"/>
              <a:t>stay in your computer (harmless) until you run or open the malicious program.</a:t>
            </a:r>
          </a:p>
          <a:p>
            <a:r>
              <a:rPr lang="en-US" dirty="0" smtClean="0"/>
              <a:t>Need your action in order to spread such as sharing infecting files or sending emails with viruses as attachment.</a:t>
            </a:r>
            <a:endParaRPr lang="en-US" dirty="0"/>
          </a:p>
        </p:txBody>
      </p:sp>
    </p:spTree>
    <p:extLst>
      <p:ext uri="{BB962C8B-B14F-4D97-AF65-F5344CB8AC3E}">
        <p14:creationId xmlns:p14="http://schemas.microsoft.com/office/powerpoint/2010/main" val="146479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 of Infection</a:t>
            </a:r>
            <a:br>
              <a:rPr lang="en-US" dirty="0" smtClean="0"/>
            </a:br>
            <a:r>
              <a:rPr lang="en-US" dirty="0" smtClean="0"/>
              <a:t>Worms</a:t>
            </a:r>
            <a:endParaRPr lang="en-US" dirty="0"/>
          </a:p>
        </p:txBody>
      </p:sp>
      <p:sp>
        <p:nvSpPr>
          <p:cNvPr id="3" name="Content Placeholder 2"/>
          <p:cNvSpPr>
            <a:spLocks noGrp="1"/>
          </p:cNvSpPr>
          <p:nvPr>
            <p:ph idx="1"/>
          </p:nvPr>
        </p:nvSpPr>
        <p:spPr/>
        <p:txBody>
          <a:bodyPr/>
          <a:lstStyle/>
          <a:p>
            <a:endParaRPr lang="en-US" dirty="0" smtClean="0"/>
          </a:p>
          <a:p>
            <a:r>
              <a:rPr lang="en-US" dirty="0" smtClean="0"/>
              <a:t>Unlike viruses, a worm can travel without any of your action. </a:t>
            </a:r>
          </a:p>
          <a:p>
            <a:r>
              <a:rPr lang="en-US" dirty="0" smtClean="0"/>
              <a:t>Sending a copy of itself to everyone in your email address book.</a:t>
            </a:r>
            <a:endParaRPr lang="en-US" dirty="0"/>
          </a:p>
        </p:txBody>
      </p:sp>
    </p:spTree>
    <p:extLst>
      <p:ext uri="{BB962C8B-B14F-4D97-AF65-F5344CB8AC3E}">
        <p14:creationId xmlns:p14="http://schemas.microsoft.com/office/powerpoint/2010/main" val="126851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Damages</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(Virus) A range of severity:</a:t>
            </a:r>
          </a:p>
          <a:p>
            <a:pPr lvl="1"/>
            <a:r>
              <a:rPr lang="en-US" dirty="0" smtClean="0"/>
              <a:t>Mildly annoying effects such as display pictures, alter system time &amp; keyboard keys to be remapped, etc.</a:t>
            </a:r>
          </a:p>
          <a:p>
            <a:pPr lvl="1"/>
            <a:r>
              <a:rPr lang="en-US" dirty="0" smtClean="0"/>
              <a:t>Damages to hardware, software or files such as delete files, system run slower, &amp; directories displayed as garbage, etc.</a:t>
            </a:r>
          </a:p>
          <a:p>
            <a:r>
              <a:rPr lang="en-US" dirty="0" smtClean="0"/>
              <a:t>(Worm) Due to copying nature &amp; its capability to travel across network, most of the time it will consume system memory or network bandwidth.  </a:t>
            </a:r>
          </a:p>
        </p:txBody>
      </p:sp>
    </p:spTree>
    <p:extLst>
      <p:ext uri="{BB962C8B-B14F-4D97-AF65-F5344CB8AC3E}">
        <p14:creationId xmlns:p14="http://schemas.microsoft.com/office/powerpoint/2010/main" val="362538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of OS</a:t>
            </a:r>
            <a:endParaRPr lang="en-US" dirty="0"/>
          </a:p>
        </p:txBody>
      </p:sp>
      <p:sp>
        <p:nvSpPr>
          <p:cNvPr id="3" name="Content Placeholder 2"/>
          <p:cNvSpPr>
            <a:spLocks noGrp="1"/>
          </p:cNvSpPr>
          <p:nvPr>
            <p:ph idx="1"/>
          </p:nvPr>
        </p:nvSpPr>
        <p:spPr/>
        <p:txBody>
          <a:bodyPr/>
          <a:lstStyle/>
          <a:p>
            <a:r>
              <a:rPr lang="en-US" dirty="0" smtClean="0"/>
              <a:t>In 1990s, Microsoft gained market dominance in desktop OS &amp; office suites -&gt; target.</a:t>
            </a:r>
          </a:p>
          <a:p>
            <a:r>
              <a:rPr lang="en-US" dirty="0" smtClean="0"/>
              <a:t>Although Windows is the most popular target OS for viruses, other platforms do exist viruses as well.</a:t>
            </a:r>
          </a:p>
          <a:p>
            <a:r>
              <a:rPr lang="en-US" dirty="0" smtClean="0"/>
              <a:t>Any OS that permits 3</a:t>
            </a:r>
            <a:r>
              <a:rPr lang="en-US" baseline="30000" dirty="0" smtClean="0"/>
              <a:t>rd</a:t>
            </a:r>
            <a:r>
              <a:rPr lang="en-US" dirty="0" smtClean="0"/>
              <a:t>-party program to run can be infected.</a:t>
            </a:r>
            <a:endParaRPr lang="en-US" dirty="0"/>
          </a:p>
        </p:txBody>
      </p:sp>
      <p:pic>
        <p:nvPicPr>
          <p:cNvPr id="9" name="Picture 8"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251" y="4817068"/>
            <a:ext cx="2724749" cy="2040932"/>
          </a:xfrm>
          <a:prstGeom prst="rect">
            <a:avLst/>
          </a:prstGeom>
        </p:spPr>
      </p:pic>
    </p:spTree>
    <p:extLst>
      <p:ext uri="{BB962C8B-B14F-4D97-AF65-F5344CB8AC3E}">
        <p14:creationId xmlns:p14="http://schemas.microsoft.com/office/powerpoint/2010/main" val="407852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dirty="0" smtClean="0"/>
              <a:t>Keep your OS up-to-date (especially Windows). </a:t>
            </a:r>
            <a:r>
              <a:rPr lang="en-US" dirty="0" smtClean="0">
                <a:sym typeface="Wingdings"/>
              </a:rPr>
              <a:t></a:t>
            </a:r>
            <a:endParaRPr lang="en-US" dirty="0" smtClean="0"/>
          </a:p>
          <a:p>
            <a:r>
              <a:rPr lang="en-US" dirty="0" smtClean="0"/>
              <a:t>Use Firewall</a:t>
            </a:r>
            <a:endParaRPr lang="en-US" dirty="0"/>
          </a:p>
          <a:p>
            <a:r>
              <a:rPr lang="en-US" dirty="0" smtClean="0"/>
              <a:t>Almost all email providers such as Yahoo! Or Gmail scan your attachments before uploading on their network &amp; before you downloading them to your computer.</a:t>
            </a:r>
            <a:endParaRPr lang="en-US" dirty="0"/>
          </a:p>
        </p:txBody>
      </p:sp>
    </p:spTree>
    <p:extLst>
      <p:ext uri="{BB962C8B-B14F-4D97-AF65-F5344CB8AC3E}">
        <p14:creationId xmlns:p14="http://schemas.microsoft.com/office/powerpoint/2010/main" val="1638503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http://</a:t>
            </a:r>
            <a:r>
              <a:rPr lang="en-US" dirty="0" err="1"/>
              <a:t>en.wikipedia.org</a:t>
            </a:r>
            <a:r>
              <a:rPr lang="en-US" dirty="0"/>
              <a:t>/wiki/Spyware</a:t>
            </a:r>
          </a:p>
          <a:p>
            <a:r>
              <a:rPr lang="en-US" dirty="0"/>
              <a:t>http://</a:t>
            </a:r>
            <a:r>
              <a:rPr lang="en-US" dirty="0" err="1"/>
              <a:t>www.microsoft.com</a:t>
            </a:r>
            <a:r>
              <a:rPr lang="en-US" dirty="0"/>
              <a:t>/security/pc-security/spyware-</a:t>
            </a:r>
            <a:r>
              <a:rPr lang="en-US" dirty="0" err="1"/>
              <a:t>whatis.aspx</a:t>
            </a:r>
            <a:endParaRPr lang="en-US" dirty="0"/>
          </a:p>
          <a:p>
            <a:r>
              <a:rPr lang="en-US" dirty="0"/>
              <a:t>http://</a:t>
            </a:r>
            <a:r>
              <a:rPr lang="en-US" dirty="0" err="1"/>
              <a:t>www.infoworld.com</a:t>
            </a:r>
            <a:r>
              <a:rPr lang="en-US" dirty="0"/>
              <a:t>/d/security-central/us-lawmakers-introduce-i-spy-bill-040</a:t>
            </a:r>
          </a:p>
          <a:p>
            <a:r>
              <a:rPr lang="en-US" dirty="0"/>
              <a:t>http://</a:t>
            </a:r>
            <a:r>
              <a:rPr lang="en-US" dirty="0" err="1"/>
              <a:t>en.wikipedia.org</a:t>
            </a:r>
            <a:r>
              <a:rPr lang="en-US" dirty="0"/>
              <a:t>/wiki/</a:t>
            </a:r>
            <a:r>
              <a:rPr lang="en-US" dirty="0" err="1"/>
              <a:t>Internet_Spyware_Prevention_Act</a:t>
            </a:r>
            <a:endParaRPr lang="en-US" dirty="0"/>
          </a:p>
          <a:p>
            <a:endParaRPr lang="en-US" dirty="0"/>
          </a:p>
        </p:txBody>
      </p:sp>
    </p:spTree>
    <p:extLst>
      <p:ext uri="{BB962C8B-B14F-4D97-AF65-F5344CB8AC3E}">
        <p14:creationId xmlns:p14="http://schemas.microsoft.com/office/powerpoint/2010/main" val="1894212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Content Placeholder 2"/>
          <p:cNvSpPr>
            <a:spLocks noGrp="1"/>
          </p:cNvSpPr>
          <p:nvPr>
            <p:ph idx="1"/>
          </p:nvPr>
        </p:nvSpPr>
        <p:spPr/>
        <p:txBody>
          <a:bodyPr/>
          <a:lstStyle/>
          <a:p>
            <a:r>
              <a:rPr lang="en-US" dirty="0" smtClean="0">
                <a:hlinkClick r:id="rId2"/>
              </a:rPr>
              <a:t>http://en.wikipedia.org/wiki/Full_disclosure</a:t>
            </a:r>
            <a:endParaRPr lang="en-US" dirty="0" smtClean="0"/>
          </a:p>
          <a:p>
            <a:r>
              <a:rPr lang="en-US" dirty="0" smtClean="0">
                <a:hlinkClick r:id="rId3"/>
              </a:rPr>
              <a:t>http://locksmithing.wordpress.com/tag/full-disclosure/</a:t>
            </a:r>
            <a:endParaRPr lang="en-US" dirty="0" smtClean="0"/>
          </a:p>
          <a:p>
            <a:r>
              <a:rPr lang="en-US" dirty="0" smtClean="0">
                <a:hlinkClick r:id="rId4"/>
              </a:rPr>
              <a:t>http://en.wikipedia.org/wiki/MBTA_vs._Anderson</a:t>
            </a:r>
            <a:endParaRPr lang="en-US" dirty="0" smtClean="0"/>
          </a:p>
          <a:p>
            <a:r>
              <a:rPr lang="en-US" dirty="0" smtClean="0">
                <a:hlinkClick r:id="rId5"/>
              </a:rPr>
              <a:t>http://www.cert.org/kb/vul_disclosure.html</a:t>
            </a:r>
            <a:endParaRPr lang="en-US" dirty="0" smtClean="0"/>
          </a:p>
          <a:p>
            <a:r>
              <a:rPr lang="en-US" dirty="0">
                <a:hlinkClick r:id="rId6"/>
              </a:rPr>
              <a:t>http://4taut.co.cc/page/5</a:t>
            </a:r>
            <a:r>
              <a:rPr lang="en-US" dirty="0" smtClean="0">
                <a:hlinkClick r:id="rId6"/>
              </a:rPr>
              <a:t>/</a:t>
            </a:r>
            <a:endParaRPr lang="en-US" dirty="0" smtClean="0"/>
          </a:p>
          <a:p>
            <a:endParaRPr lang="en-US" dirty="0" smtClean="0"/>
          </a:p>
          <a:p>
            <a:endParaRPr lang="en-US" dirty="0"/>
          </a:p>
        </p:txBody>
      </p:sp>
    </p:spTree>
    <p:extLst>
      <p:ext uri="{BB962C8B-B14F-4D97-AF65-F5344CB8AC3E}">
        <p14:creationId xmlns:p14="http://schemas.microsoft.com/office/powerpoint/2010/main" val="311940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Spyware intrusion (how are you infected)</a:t>
            </a:r>
            <a:endParaRPr lang="en-US" dirty="0"/>
          </a:p>
        </p:txBody>
      </p:sp>
      <p:sp>
        <p:nvSpPr>
          <p:cNvPr id="3" name="Content Placeholder 2"/>
          <p:cNvSpPr>
            <a:spLocks noGrp="1"/>
          </p:cNvSpPr>
          <p:nvPr>
            <p:ph idx="1"/>
          </p:nvPr>
        </p:nvSpPr>
        <p:spPr/>
        <p:txBody>
          <a:bodyPr/>
          <a:lstStyle/>
          <a:p>
            <a:r>
              <a:rPr lang="en-US" dirty="0" smtClean="0"/>
              <a:t>Not spread like a virus or a worm</a:t>
            </a:r>
          </a:p>
          <a:p>
            <a:r>
              <a:rPr lang="en-US" dirty="0" smtClean="0"/>
              <a:t>Spread via infected web pages and downloads</a:t>
            </a:r>
          </a:p>
          <a:p>
            <a:r>
              <a:rPr lang="en-US" dirty="0" smtClean="0"/>
              <a:t>Deception</a:t>
            </a:r>
          </a:p>
          <a:p>
            <a:r>
              <a:rPr lang="en-US" dirty="0" smtClean="0"/>
              <a:t>Can be distributed through genuine software</a:t>
            </a:r>
          </a:p>
          <a:p>
            <a:pPr lvl="1"/>
            <a:r>
              <a:rPr lang="en-US" dirty="0" smtClean="0"/>
              <a:t>Kazza</a:t>
            </a:r>
          </a:p>
          <a:p>
            <a:pPr lvl="1"/>
            <a:r>
              <a:rPr lang="en-US" dirty="0" smtClean="0"/>
              <a:t>WeatherBug</a:t>
            </a:r>
          </a:p>
          <a:p>
            <a:pPr lvl="1"/>
            <a:r>
              <a:rPr lang="en-US" dirty="0" smtClean="0"/>
              <a:t>Morpheus</a:t>
            </a:r>
            <a:endParaRPr lang="en-US" dirty="0"/>
          </a:p>
        </p:txBody>
      </p:sp>
    </p:spTree>
    <p:extLst>
      <p:ext uri="{BB962C8B-B14F-4D97-AF65-F5344CB8AC3E}">
        <p14:creationId xmlns:p14="http://schemas.microsoft.com/office/powerpoint/2010/main" val="2989397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hlinkClick r:id="rId2"/>
              </a:rPr>
              <a:t>http://google.about.com/od/socialtoolsfromgoogle/a/googlebombatcl.htm</a:t>
            </a:r>
            <a:endParaRPr lang="en-US" dirty="0" smtClean="0"/>
          </a:p>
          <a:p>
            <a:r>
              <a:rPr lang="en-US" dirty="0" smtClean="0">
                <a:hlinkClick r:id="rId3"/>
              </a:rPr>
              <a:t>http://en.wikipedia.org/wiki/Google_bomb</a:t>
            </a:r>
            <a:endParaRPr lang="en-US" dirty="0" smtClean="0"/>
          </a:p>
          <a:p>
            <a:r>
              <a:rPr lang="en-US" dirty="0" smtClean="0">
                <a:hlinkClick r:id="rId4"/>
              </a:rPr>
              <a:t>http://www.free-seo-news.com/newsletter249.htm</a:t>
            </a:r>
            <a:endParaRPr lang="en-US" dirty="0" smtClean="0"/>
          </a:p>
          <a:p>
            <a:r>
              <a:rPr lang="en-US" dirty="0">
                <a:hlinkClick r:id="rId5"/>
              </a:rPr>
              <a:t>http://en.wikipedia.org/wiki/</a:t>
            </a:r>
            <a:r>
              <a:rPr lang="en-US" dirty="0" smtClean="0">
                <a:hlinkClick r:id="rId5"/>
              </a:rPr>
              <a:t>Computer_worm</a:t>
            </a:r>
            <a:endParaRPr lang="en-US" dirty="0" smtClean="0"/>
          </a:p>
          <a:p>
            <a:r>
              <a:rPr lang="en-US" dirty="0">
                <a:hlinkClick r:id="rId6"/>
              </a:rPr>
              <a:t>http://en.wikipedia.org/wiki/</a:t>
            </a:r>
            <a:r>
              <a:rPr lang="en-US" dirty="0" smtClean="0">
                <a:hlinkClick r:id="rId6"/>
              </a:rPr>
              <a:t>Computer_virus</a:t>
            </a:r>
            <a:endParaRPr lang="en-US" dirty="0" smtClean="0"/>
          </a:p>
          <a:p>
            <a:r>
              <a:rPr lang="en-US" dirty="0">
                <a:hlinkClick r:id="rId7"/>
              </a:rPr>
              <a:t>http://www.webopedia.com/DidYouKnow/Internet/2004/</a:t>
            </a:r>
            <a:r>
              <a:rPr lang="en-US" dirty="0" smtClean="0">
                <a:hlinkClick r:id="rId7"/>
              </a:rPr>
              <a:t>virus.asp</a:t>
            </a:r>
            <a:r>
              <a:rPr lang="en-US" dirty="0" smtClean="0"/>
              <a:t> </a:t>
            </a:r>
          </a:p>
          <a:p>
            <a:r>
              <a:rPr lang="en-US" dirty="0">
                <a:hlinkClick r:id="rId8"/>
              </a:rPr>
              <a:t>http://wiki.answers.com/Q/</a:t>
            </a:r>
            <a:r>
              <a:rPr lang="en-US" dirty="0" smtClean="0">
                <a:hlinkClick r:id="rId8"/>
              </a:rPr>
              <a:t>What_kind_of_damages_do_computer_viruses_do_to_your_computer</a:t>
            </a:r>
            <a:r>
              <a:rPr lang="en-US" dirty="0" smtClean="0"/>
              <a:t> </a:t>
            </a:r>
            <a:endParaRPr lang="en-US" dirty="0"/>
          </a:p>
        </p:txBody>
      </p:sp>
    </p:spTree>
    <p:extLst>
      <p:ext uri="{BB962C8B-B14F-4D97-AF65-F5344CB8AC3E}">
        <p14:creationId xmlns:p14="http://schemas.microsoft.com/office/powerpoint/2010/main" val="90779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ormAutofit/>
          </a:bodyPr>
          <a:lstStyle/>
          <a:p>
            <a:pPr lvl="1"/>
            <a:endParaRPr lang="en-US" altLang="ko-KR" dirty="0" smtClean="0">
              <a:hlinkClick r:id="rId2"/>
            </a:endParaRPr>
          </a:p>
          <a:p>
            <a:pPr lvl="1"/>
            <a:r>
              <a:rPr lang="en-US" altLang="ko-KR" dirty="0" smtClean="0">
                <a:hlinkClick r:id="rId2"/>
              </a:rPr>
              <a:t>http</a:t>
            </a:r>
            <a:r>
              <a:rPr lang="en-US" altLang="ko-KR" dirty="0">
                <a:hlinkClick r:id="rId2"/>
              </a:rPr>
              <a:t>://en.wikipedia.org/wiki/Cloud_computing</a:t>
            </a:r>
            <a:endParaRPr lang="en-US" altLang="ko-KR" dirty="0"/>
          </a:p>
          <a:p>
            <a:pPr lvl="1"/>
            <a:r>
              <a:rPr lang="en-US" altLang="ko-KR" dirty="0">
                <a:hlinkClick r:id="rId3"/>
              </a:rPr>
              <a:t>http://web2.sys-con.com/node/640237</a:t>
            </a:r>
            <a:endParaRPr lang="en-US" altLang="ko-KR" dirty="0"/>
          </a:p>
          <a:p>
            <a:pPr lvl="1"/>
            <a:r>
              <a:rPr lang="en-US" altLang="ko-KR" dirty="0">
                <a:hlinkClick r:id="rId4"/>
              </a:rPr>
              <a:t>http://www.infoworld.com/d/security-central/gartner-seven-cloud-computing-security-risks-853?page=0,0</a:t>
            </a:r>
            <a:endParaRPr lang="en-US" altLang="ko-KR" dirty="0"/>
          </a:p>
          <a:p>
            <a:pPr lvl="1"/>
            <a:r>
              <a:rPr lang="en-US" altLang="ko-KR" dirty="0">
                <a:hlinkClick r:id="rId5"/>
              </a:rPr>
              <a:t>http://www.informationweek.com/security/attacks/6-worst-data-breaches-of-2011/232301079</a:t>
            </a:r>
            <a:endParaRPr lang="ko-KR" altLang="en-US" dirty="0"/>
          </a:p>
          <a:p>
            <a:pPr marL="0" indent="0">
              <a:buNone/>
            </a:pPr>
            <a:endParaRPr lang="en-US" dirty="0"/>
          </a:p>
        </p:txBody>
      </p:sp>
      <p:sp>
        <p:nvSpPr>
          <p:cNvPr id="4" name="Title 1"/>
          <p:cNvSpPr>
            <a:spLocks noGrp="1"/>
          </p:cNvSpPr>
          <p:nvPr>
            <p:ph type="title"/>
          </p:nvPr>
        </p:nvSpPr>
        <p:spPr/>
        <p:txBody>
          <a:bodyPr/>
          <a:lstStyle/>
          <a:p>
            <a:r>
              <a:rPr lang="en-US" dirty="0" smtClean="0"/>
              <a:t>References (cont.)</a:t>
            </a:r>
            <a:endParaRPr lang="en-US" dirty="0"/>
          </a:p>
        </p:txBody>
      </p:sp>
    </p:spTree>
    <p:extLst>
      <p:ext uri="{BB962C8B-B14F-4D97-AF65-F5344CB8AC3E}">
        <p14:creationId xmlns:p14="http://schemas.microsoft.com/office/powerpoint/2010/main" val="864868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pic>
        <p:nvPicPr>
          <p:cNvPr id="6" name="Picture 5"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490" y="2269445"/>
            <a:ext cx="2324100" cy="3492500"/>
          </a:xfrm>
          <a:prstGeom prst="rect">
            <a:avLst/>
          </a:prstGeom>
        </p:spPr>
      </p:pic>
    </p:spTree>
    <p:extLst>
      <p:ext uri="{BB962C8B-B14F-4D97-AF65-F5344CB8AC3E}">
        <p14:creationId xmlns:p14="http://schemas.microsoft.com/office/powerpoint/2010/main" val="257507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(ethical) issues</a:t>
            </a:r>
            <a:endParaRPr lang="en-US" dirty="0"/>
          </a:p>
        </p:txBody>
      </p:sp>
      <p:sp>
        <p:nvSpPr>
          <p:cNvPr id="3" name="Content Placeholder 2"/>
          <p:cNvSpPr>
            <a:spLocks noGrp="1"/>
          </p:cNvSpPr>
          <p:nvPr>
            <p:ph idx="1"/>
          </p:nvPr>
        </p:nvSpPr>
        <p:spPr/>
        <p:txBody>
          <a:bodyPr/>
          <a:lstStyle/>
          <a:p>
            <a:r>
              <a:rPr lang="en-US" dirty="0" smtClean="0"/>
              <a:t>Users never give consent to install spyware on their computers, under U.S. Fraud and Abuse Act, this is illegal</a:t>
            </a:r>
          </a:p>
          <a:p>
            <a:r>
              <a:rPr lang="en-US" dirty="0" smtClean="0"/>
              <a:t>However, spyware developers claim to obtain user consent through EULA agreements, this can arguably be considered legal</a:t>
            </a:r>
          </a:p>
          <a:p>
            <a:r>
              <a:rPr lang="en-US" dirty="0" smtClean="0"/>
              <a:t>Is this ethical?</a:t>
            </a:r>
            <a:endParaRPr lang="en-US" dirty="0"/>
          </a:p>
        </p:txBody>
      </p:sp>
    </p:spTree>
    <p:extLst>
      <p:ext uri="{BB962C8B-B14F-4D97-AF65-F5344CB8AC3E}">
        <p14:creationId xmlns:p14="http://schemas.microsoft.com/office/powerpoint/2010/main" val="33428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Internet Spyware Prevention Act</a:t>
            </a:r>
            <a:endParaRPr lang="en-US" dirty="0"/>
          </a:p>
        </p:txBody>
      </p:sp>
      <p:sp>
        <p:nvSpPr>
          <p:cNvPr id="3" name="Content Placeholder 2"/>
          <p:cNvSpPr>
            <a:spLocks noGrp="1"/>
          </p:cNvSpPr>
          <p:nvPr>
            <p:ph idx="1"/>
          </p:nvPr>
        </p:nvSpPr>
        <p:spPr/>
        <p:txBody>
          <a:bodyPr/>
          <a:lstStyle/>
          <a:p>
            <a:r>
              <a:rPr lang="en-US" dirty="0" smtClean="0"/>
              <a:t>I-SPY was introduced in 2004, passed in 2005</a:t>
            </a:r>
          </a:p>
          <a:p>
            <a:r>
              <a:rPr lang="en-US" dirty="0" smtClean="0"/>
              <a:t>Act establishes that any sort of programs that use a form of data collection would be criminalized (this excludes cookies)</a:t>
            </a:r>
          </a:p>
          <a:p>
            <a:r>
              <a:rPr lang="en-US" dirty="0" smtClean="0"/>
              <a:t>Imposes penalties of up to 5 years of prison time and fines</a:t>
            </a:r>
            <a:endParaRPr lang="en-US" dirty="0"/>
          </a:p>
        </p:txBody>
      </p:sp>
      <p:pic>
        <p:nvPicPr>
          <p:cNvPr id="4" name="Picture 3" descr="congress1.jpg"/>
          <p:cNvPicPr>
            <a:picLocks noChangeAspect="1"/>
          </p:cNvPicPr>
          <p:nvPr/>
        </p:nvPicPr>
        <p:blipFill>
          <a:blip r:embed="rId2" cstate="print"/>
          <a:stretch>
            <a:fillRect/>
          </a:stretch>
        </p:blipFill>
        <p:spPr>
          <a:xfrm>
            <a:off x="4114800" y="4419600"/>
            <a:ext cx="3886200" cy="2221611"/>
          </a:xfrm>
          <a:prstGeom prst="rect">
            <a:avLst/>
          </a:prstGeom>
        </p:spPr>
      </p:pic>
    </p:spTree>
    <p:extLst>
      <p:ext uri="{BB962C8B-B14F-4D97-AF65-F5344CB8AC3E}">
        <p14:creationId xmlns:p14="http://schemas.microsoft.com/office/powerpoint/2010/main" val="302621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(ethical) things to think about</a:t>
            </a:r>
            <a:endParaRPr lang="en-US" dirty="0"/>
          </a:p>
        </p:txBody>
      </p:sp>
      <p:sp>
        <p:nvSpPr>
          <p:cNvPr id="3" name="Content Placeholder 2"/>
          <p:cNvSpPr>
            <a:spLocks noGrp="1"/>
          </p:cNvSpPr>
          <p:nvPr>
            <p:ph idx="1"/>
          </p:nvPr>
        </p:nvSpPr>
        <p:spPr/>
        <p:txBody>
          <a:bodyPr/>
          <a:lstStyle/>
          <a:p>
            <a:r>
              <a:rPr lang="en-US" dirty="0" smtClean="0"/>
              <a:t>Just because a company owns a computer, does it give them the right to monitor or store personal employee information?</a:t>
            </a:r>
          </a:p>
          <a:p>
            <a:r>
              <a:rPr lang="en-US" dirty="0" smtClean="0"/>
              <a:t>Just because a EULA agreement is accepted, does it give the developer the right to install any type of software (malicious or not) onto the end users computer? </a:t>
            </a:r>
            <a:endParaRPr lang="en-US" dirty="0"/>
          </a:p>
        </p:txBody>
      </p:sp>
    </p:spTree>
    <p:extLst>
      <p:ext uri="{BB962C8B-B14F-4D97-AF65-F5344CB8AC3E}">
        <p14:creationId xmlns:p14="http://schemas.microsoft.com/office/powerpoint/2010/main" val="4166085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1005712"/>
            <a:ext cx="5724862" cy="1846961"/>
          </a:xfrm>
        </p:spPr>
        <p:txBody>
          <a:bodyPr/>
          <a:lstStyle/>
          <a:p>
            <a:r>
              <a:rPr lang="en-US" sz="5400" dirty="0" smtClean="0"/>
              <a:t>Full Disclosure</a:t>
            </a:r>
            <a:endParaRPr lang="en-US" sz="5400" dirty="0"/>
          </a:p>
        </p:txBody>
      </p:sp>
      <p:sp>
        <p:nvSpPr>
          <p:cNvPr id="3" name="Subtitle 2"/>
          <p:cNvSpPr>
            <a:spLocks noGrp="1"/>
          </p:cNvSpPr>
          <p:nvPr>
            <p:ph type="subTitle" idx="1"/>
          </p:nvPr>
        </p:nvSpPr>
        <p:spPr/>
        <p:txBody>
          <a:bodyPr/>
          <a:lstStyle/>
          <a:p>
            <a:r>
              <a:rPr lang="en-US" dirty="0" smtClean="0"/>
              <a:t>By Michelle Hernandez</a:t>
            </a:r>
          </a:p>
          <a:p>
            <a:endParaRPr lang="en-US" dirty="0"/>
          </a:p>
        </p:txBody>
      </p:sp>
    </p:spTree>
    <p:extLst>
      <p:ext uri="{BB962C8B-B14F-4D97-AF65-F5344CB8AC3E}">
        <p14:creationId xmlns:p14="http://schemas.microsoft.com/office/powerpoint/2010/main" val="2416525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Kilter.thmx</Template>
  <TotalTime>163</TotalTime>
  <Words>2109</Words>
  <Application>Microsoft Macintosh PowerPoint</Application>
  <PresentationFormat>On-screen Show (4:3)</PresentationFormat>
  <Paragraphs>232</Paragraphs>
  <Slides>52</Slides>
  <Notes>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Venture</vt:lpstr>
      <vt:lpstr>Cyber security</vt:lpstr>
      <vt:lpstr>Spyware Intrusion</vt:lpstr>
      <vt:lpstr>Spyware</vt:lpstr>
      <vt:lpstr>Is (all) spyware malware?</vt:lpstr>
      <vt:lpstr>Spyware intrusion (how are you infected)</vt:lpstr>
      <vt:lpstr>Legal (ethical) issues</vt:lpstr>
      <vt:lpstr>Internet Spyware Prevention Act</vt:lpstr>
      <vt:lpstr>Some (ethical) things to think about</vt:lpstr>
      <vt:lpstr>Full Disclosure</vt:lpstr>
      <vt:lpstr>Definition</vt:lpstr>
      <vt:lpstr>History</vt:lpstr>
      <vt:lpstr>In Early 1990s</vt:lpstr>
      <vt:lpstr>Issues</vt:lpstr>
      <vt:lpstr>Controversy</vt:lpstr>
      <vt:lpstr>Case of Full Disclosure</vt:lpstr>
      <vt:lpstr>class discussion question</vt:lpstr>
      <vt:lpstr>Security</vt:lpstr>
      <vt:lpstr>Prevent Malware: Spyware, Scareware, Trojans, Worms, and Viruses</vt:lpstr>
      <vt:lpstr>Steps You Can Take</vt:lpstr>
      <vt:lpstr>Steps You Can Take</vt:lpstr>
      <vt:lpstr>Steps You Can Take</vt:lpstr>
      <vt:lpstr>Steps You Can Take</vt:lpstr>
      <vt:lpstr>Google Bombing</vt:lpstr>
      <vt:lpstr>What is Google Bombing?</vt:lpstr>
      <vt:lpstr>Why?</vt:lpstr>
      <vt:lpstr>Well Known Examples</vt:lpstr>
      <vt:lpstr>What did Google do?</vt:lpstr>
      <vt:lpstr>Integrated Systems</vt:lpstr>
      <vt:lpstr>What is system integration?</vt:lpstr>
      <vt:lpstr>Why Integrate Systems?</vt:lpstr>
      <vt:lpstr>Problem?</vt:lpstr>
      <vt:lpstr>System Hacking Today</vt:lpstr>
      <vt:lpstr>Cloud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Computer Worms    &amp; Viruses</vt:lpstr>
      <vt:lpstr>Definition</vt:lpstr>
      <vt:lpstr>Mechanism of infection Viruses</vt:lpstr>
      <vt:lpstr>Mechanism of Infection Worms</vt:lpstr>
      <vt:lpstr>Damages</vt:lpstr>
      <vt:lpstr>Vulnerability of OS</vt:lpstr>
      <vt:lpstr>Prevention</vt:lpstr>
      <vt:lpstr>References</vt:lpstr>
      <vt:lpstr>References (cont.)</vt:lpstr>
      <vt:lpstr>References (cont.)</vt:lpstr>
      <vt:lpstr>References (cont.)</vt:lpstr>
      <vt:lpstr>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Worm &amp; Virus</dc:title>
  <dc:creator>Huynh</dc:creator>
  <cp:lastModifiedBy>Huynh</cp:lastModifiedBy>
  <cp:revision>19</cp:revision>
  <dcterms:created xsi:type="dcterms:W3CDTF">2012-10-07T08:02:01Z</dcterms:created>
  <dcterms:modified xsi:type="dcterms:W3CDTF">2012-10-08T05:55:19Z</dcterms:modified>
</cp:coreProperties>
</file>